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7"/>
  </p:notesMasterIdLst>
  <p:sldIdLst>
    <p:sldId id="3397" r:id="rId2"/>
    <p:sldId id="3408" r:id="rId3"/>
    <p:sldId id="3409" r:id="rId4"/>
    <p:sldId id="3410" r:id="rId5"/>
    <p:sldId id="3411" r:id="rId6"/>
    <p:sldId id="3406" r:id="rId7"/>
    <p:sldId id="3403" r:id="rId8"/>
    <p:sldId id="3404" r:id="rId9"/>
    <p:sldId id="3398" r:id="rId10"/>
    <p:sldId id="3401" r:id="rId11"/>
    <p:sldId id="3399" r:id="rId12"/>
    <p:sldId id="3400" r:id="rId13"/>
    <p:sldId id="3392" r:id="rId14"/>
    <p:sldId id="3393" r:id="rId15"/>
    <p:sldId id="3395" r:id="rId16"/>
    <p:sldId id="3402" r:id="rId17"/>
    <p:sldId id="3396" r:id="rId18"/>
    <p:sldId id="3405" r:id="rId19"/>
    <p:sldId id="3394" r:id="rId20"/>
    <p:sldId id="3391" r:id="rId21"/>
    <p:sldId id="3359" r:id="rId22"/>
    <p:sldId id="3360" r:id="rId23"/>
    <p:sldId id="3380" r:id="rId24"/>
    <p:sldId id="3381" r:id="rId25"/>
    <p:sldId id="3383" r:id="rId26"/>
    <p:sldId id="3382" r:id="rId27"/>
    <p:sldId id="3386" r:id="rId28"/>
    <p:sldId id="3387" r:id="rId29"/>
    <p:sldId id="3389" r:id="rId30"/>
    <p:sldId id="3388" r:id="rId31"/>
    <p:sldId id="3384" r:id="rId32"/>
    <p:sldId id="3390" r:id="rId33"/>
    <p:sldId id="3385" r:id="rId34"/>
    <p:sldId id="3361" r:id="rId35"/>
    <p:sldId id="336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ED On Example" id="{A47D626D-690E-1B41-A801-B03F9CDE375F}">
          <p14:sldIdLst>
            <p14:sldId id="3397"/>
            <p14:sldId id="3408"/>
            <p14:sldId id="3409"/>
            <p14:sldId id="3410"/>
            <p14:sldId id="3411"/>
            <p14:sldId id="3406"/>
            <p14:sldId id="3403"/>
            <p14:sldId id="3404"/>
            <p14:sldId id="3398"/>
            <p14:sldId id="3401"/>
            <p14:sldId id="3399"/>
            <p14:sldId id="3400"/>
            <p14:sldId id="3392"/>
            <p14:sldId id="3393"/>
            <p14:sldId id="3395"/>
            <p14:sldId id="3402"/>
            <p14:sldId id="3396"/>
            <p14:sldId id="3405"/>
            <p14:sldId id="3394"/>
            <p14:sldId id="3391"/>
            <p14:sldId id="3359"/>
            <p14:sldId id="3360"/>
            <p14:sldId id="3380"/>
            <p14:sldId id="3381"/>
            <p14:sldId id="3383"/>
          </p14:sldIdLst>
        </p14:section>
        <p14:section name="Blink" id="{480DE5CF-22E1-174E-92AF-74BA13151322}">
          <p14:sldIdLst>
            <p14:sldId id="3382"/>
            <p14:sldId id="3386"/>
            <p14:sldId id="3387"/>
            <p14:sldId id="3389"/>
            <p14:sldId id="3388"/>
            <p14:sldId id="3384"/>
            <p14:sldId id="3390"/>
          </p14:sldIdLst>
        </p14:section>
        <p14:section name="Sandbox" id="{A84EE6D6-44B9-9746-BAD2-0BC751FB6C7A}">
          <p14:sldIdLst>
            <p14:sldId id="3385"/>
            <p14:sldId id="3361"/>
            <p14:sldId id="33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5B4A"/>
    <a:srgbClr val="FFC0CB"/>
    <a:srgbClr val="BCAC99"/>
    <a:srgbClr val="D35400"/>
    <a:srgbClr val="1DA086"/>
    <a:srgbClr val="E67E22"/>
    <a:srgbClr val="FFFF00"/>
    <a:srgbClr val="00FFFF"/>
    <a:srgbClr val="FF00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66"/>
    <p:restoredTop sz="85363" autoAdjust="0"/>
  </p:normalViewPr>
  <p:slideViewPr>
    <p:cSldViewPr snapToGrid="0" snapToObjects="1">
      <p:cViewPr varScale="1">
        <p:scale>
          <a:sx n="139" d="100"/>
          <a:sy n="139" d="100"/>
        </p:scale>
        <p:origin x="572" y="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749390-03AC-524D-AD91-CA93970284A1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6451D8-9C92-EA4F-A688-5E2A5B4B6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9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class/archive/engr/engr40m.1178/slides/arduino.pdf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eb.stanford.edu/class/archive/engr/engr40m.1178/slides_sp17/arduino-io.pdf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office.com/en-us/article/make-an-animated-gif-from-a-slide-show-a598753e-92de-4f1b-8393-714db4d334b4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From: </a:t>
            </a:r>
            <a:r>
              <a:rPr lang="en-US" dirty="0">
                <a:hlinkClick r:id="rId3"/>
              </a:rPr>
              <a:t>https://web.stanford.edu/class/archive/engr/engr40m.1178/slides/arduino.pdf</a:t>
            </a:r>
            <a:endParaRPr lang="en-US" dirty="0"/>
          </a:p>
          <a:p>
            <a:endParaRPr lang="en-US" dirty="0"/>
          </a:p>
          <a:p>
            <a:r>
              <a:rPr lang="en-US" dirty="0"/>
              <a:t>See also: </a:t>
            </a:r>
            <a:r>
              <a:rPr lang="en-US" dirty="0">
                <a:hlinkClick r:id="rId4"/>
              </a:rPr>
              <a:t>https://web.stanford.edu/class/archive/engr/engr40m.1178/slides_sp17/</a:t>
            </a:r>
            <a:r>
              <a:rPr lang="en-US">
                <a:hlinkClick r:id="rId4"/>
              </a:rPr>
              <a:t>arduino-io.pdf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167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409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47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program running on the Arduino, which continuously alternates between outputting 5V on Pin 3 for one second and outputting 0V.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57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program running on the Arduino, which continuously alternates between outputting 5V on Pin 3 for one second and outputting 0V.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54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program running on the Arduino, which continuously alternates between outputting 5V on Pin 3 for one second and outputting 0V.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6101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https://support.office.com/en-us/article/make-an-animated-gif-from-a-slide-show-a598753e-92de-4f1b-8393-714db4d334b4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462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467474"/>
            <a:ext cx="6324599" cy="708436"/>
          </a:xfrm>
        </p:spPr>
        <p:txBody>
          <a:bodyPr>
            <a:noAutofit/>
          </a:bodyPr>
          <a:lstStyle>
            <a:lvl1pPr>
              <a:defRPr lang="en-US" sz="40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useo Slab 1000" panose="02000000000000000000" pitchFamily="50" charset="0"/>
                <a:ea typeface="+mn-ea"/>
                <a:cs typeface="+mn-cs"/>
              </a:defRPr>
            </a:lvl1pPr>
          </a:lstStyle>
          <a:p>
            <a:r>
              <a:rPr lang="en-US" dirty="0"/>
              <a:t>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66350"/>
            <a:ext cx="6324600" cy="50630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1pPr>
            <a:lvl2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2pPr>
            <a:lvl3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3pPr>
            <a:lvl4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4pPr>
            <a:lvl5pPr>
              <a:defRPr lang="en-US" sz="28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228600" y="197601"/>
            <a:ext cx="4724401" cy="411367"/>
          </a:xfrm>
        </p:spPr>
        <p:txBody>
          <a:bodyPr>
            <a:noAutofit/>
          </a:bodyPr>
          <a:lstStyle>
            <a:lvl1pPr marL="0" indent="0">
              <a:buNone/>
              <a:defRPr lang="en-US" sz="1800" kern="1200" cap="small" dirty="0">
                <a:solidFill>
                  <a:schemeClr val="tx1">
                    <a:lumMod val="65000"/>
                    <a:lumOff val="35000"/>
                  </a:schemeClr>
                </a:solidFill>
                <a:latin typeface="Museo Slab 100" panose="020000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Short sub-title</a:t>
            </a:r>
          </a:p>
        </p:txBody>
      </p:sp>
    </p:spTree>
    <p:extLst>
      <p:ext uri="{BB962C8B-B14F-4D97-AF65-F5344CB8AC3E}">
        <p14:creationId xmlns:p14="http://schemas.microsoft.com/office/powerpoint/2010/main" val="2672661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957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063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000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343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1830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69"/>
            <a:ext cx="12192000" cy="68556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22" y="492641"/>
            <a:ext cx="6324599" cy="708436"/>
          </a:xfrm>
        </p:spPr>
        <p:txBody>
          <a:bodyPr lIns="0">
            <a:noAutofit/>
          </a:bodyPr>
          <a:lstStyle>
            <a:lvl1pPr>
              <a:defRPr lang="en-US" sz="5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 panose="020B0606020202050201" pitchFamily="34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822" y="1566350"/>
            <a:ext cx="6324600" cy="5063050"/>
          </a:xfrm>
        </p:spPr>
        <p:txBody>
          <a:bodyPr lIns="0">
            <a:normAutofit/>
          </a:bodyPr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2100"/>
              </a:spcAft>
              <a:buNone/>
              <a:defRPr lang="en-US" sz="32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2pPr>
            <a:lvl3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3pPr>
            <a:lvl4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4pPr>
            <a:lvl5pPr>
              <a:defRPr lang="en-US" sz="28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228600" y="197601"/>
            <a:ext cx="4724401" cy="411367"/>
          </a:xfrm>
        </p:spPr>
        <p:txBody>
          <a:bodyPr lIns="0">
            <a:noAutofit/>
          </a:bodyPr>
          <a:lstStyle>
            <a:lvl1pPr marL="0" indent="0">
              <a:buNone/>
              <a:defRPr lang="en-US" sz="2000" kern="1200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Bebas Neue" panose="020B0606020202050201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Short sub-title</a:t>
            </a:r>
          </a:p>
        </p:txBody>
      </p:sp>
    </p:spTree>
    <p:extLst>
      <p:ext uri="{BB962C8B-B14F-4D97-AF65-F5344CB8AC3E}">
        <p14:creationId xmlns:p14="http://schemas.microsoft.com/office/powerpoint/2010/main" val="3106380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698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80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752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292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72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51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459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99A51-7E4C-4B6A-BA60-7E15FBE13496}" type="datetimeFigureOut">
              <a:rPr lang="en-US" smtClean="0"/>
              <a:t>3/24/2021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45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1.png"/><Relationship Id="rId7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6.png"/><Relationship Id="rId7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1516A6-588C-0546-B30E-E0445E3F5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4439"/>
            <a:ext cx="12192000" cy="558912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B60BDC8-CFB0-2144-A51B-79DBCF750D50}"/>
              </a:ext>
            </a:extLst>
          </p:cNvPr>
          <p:cNvSpPr/>
          <p:nvPr/>
        </p:nvSpPr>
        <p:spPr>
          <a:xfrm>
            <a:off x="1519084" y="4881717"/>
            <a:ext cx="6931742" cy="36870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3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C81CA8-7F08-436A-8BBF-C914CF1E2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30" y="1276239"/>
            <a:ext cx="10490739" cy="4305521"/>
          </a:xfrm>
          <a:prstGeom prst="rect">
            <a:avLst/>
          </a:prstGeom>
        </p:spPr>
      </p:pic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EB29E95F-075D-4F68-A5E2-3612A60A713F}"/>
              </a:ext>
            </a:extLst>
          </p:cNvPr>
          <p:cNvSpPr/>
          <p:nvPr/>
        </p:nvSpPr>
        <p:spPr>
          <a:xfrm>
            <a:off x="1206981" y="1576930"/>
            <a:ext cx="402799" cy="37233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4AA728-DB85-4CDA-8934-FF732EFDEB55}"/>
              </a:ext>
            </a:extLst>
          </p:cNvPr>
          <p:cNvSpPr txBox="1"/>
          <p:nvPr/>
        </p:nvSpPr>
        <p:spPr>
          <a:xfrm>
            <a:off x="1560500" y="289421"/>
            <a:ext cx="4741741" cy="923330"/>
          </a:xfrm>
          <a:prstGeom prst="rect">
            <a:avLst/>
          </a:prstGeom>
          <a:solidFill>
            <a:srgbClr val="C00000"/>
          </a:solidFill>
        </p:spPr>
        <p:txBody>
          <a:bodyPr wrap="square" tIns="45720" bIns="4572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Click this arrow to upload your code. Note: you must first set your Arduino board and port in Tools-&gt;Board and Tools-&gt;Port, respectively.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18846E-46FA-439D-826C-FCFDFFF9D37A}"/>
              </a:ext>
            </a:extLst>
          </p:cNvPr>
          <p:cNvCxnSpPr/>
          <p:nvPr/>
        </p:nvCxnSpPr>
        <p:spPr>
          <a:xfrm flipV="1">
            <a:off x="1609780" y="1212751"/>
            <a:ext cx="273774" cy="375129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592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FB9AE2-1903-0246-BE8F-A62572D69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424" y="0"/>
            <a:ext cx="5813152" cy="6858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73F0EF3-5B49-664B-B6C2-6167D699C3B7}"/>
              </a:ext>
            </a:extLst>
          </p:cNvPr>
          <p:cNvCxnSpPr>
            <a:cxnSpLocks/>
          </p:cNvCxnSpPr>
          <p:nvPr/>
        </p:nvCxnSpPr>
        <p:spPr>
          <a:xfrm flipH="1">
            <a:off x="6710516" y="1827798"/>
            <a:ext cx="347600" cy="2074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E91A872-1A97-FD4A-8B83-BD3B609A698C}"/>
              </a:ext>
            </a:extLst>
          </p:cNvPr>
          <p:cNvSpPr txBox="1"/>
          <p:nvPr/>
        </p:nvSpPr>
        <p:spPr>
          <a:xfrm>
            <a:off x="6928560" y="1727779"/>
            <a:ext cx="822960" cy="276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LED Anode</a:t>
            </a:r>
          </a:p>
        </p:txBody>
      </p:sp>
    </p:spTree>
    <p:extLst>
      <p:ext uri="{BB962C8B-B14F-4D97-AF65-F5344CB8AC3E}">
        <p14:creationId xmlns:p14="http://schemas.microsoft.com/office/powerpoint/2010/main" val="3390015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BAE082-85C5-1947-9162-520DD4716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723" y="0"/>
            <a:ext cx="5544553" cy="685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D2BAC3-82B8-8940-B5D6-52F8470C8AC8}"/>
              </a:ext>
            </a:extLst>
          </p:cNvPr>
          <p:cNvCxnSpPr>
            <a:cxnSpLocks/>
          </p:cNvCxnSpPr>
          <p:nvPr/>
        </p:nvCxnSpPr>
        <p:spPr>
          <a:xfrm flipH="1" flipV="1">
            <a:off x="7713407" y="1890011"/>
            <a:ext cx="132735" cy="2802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A22BBE3-0003-0842-9B05-46A0BF37B112}"/>
              </a:ext>
            </a:extLst>
          </p:cNvPr>
          <p:cNvSpPr txBox="1"/>
          <p:nvPr/>
        </p:nvSpPr>
        <p:spPr>
          <a:xfrm>
            <a:off x="7606986" y="2170231"/>
            <a:ext cx="822960" cy="276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LED Anode</a:t>
            </a:r>
          </a:p>
        </p:txBody>
      </p:sp>
    </p:spTree>
    <p:extLst>
      <p:ext uri="{BB962C8B-B14F-4D97-AF65-F5344CB8AC3E}">
        <p14:creationId xmlns:p14="http://schemas.microsoft.com/office/powerpoint/2010/main" val="2630212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1364" y="-1964399"/>
            <a:ext cx="18131177" cy="9879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DDB428-5701-2349-954A-5C42CC3E05B2}"/>
              </a:ext>
            </a:extLst>
          </p:cNvPr>
          <p:cNvSpPr txBox="1"/>
          <p:nvPr/>
        </p:nvSpPr>
        <p:spPr>
          <a:xfrm>
            <a:off x="4752975" y="1205640"/>
            <a:ext cx="514350" cy="33855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5V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011E75-9E01-214E-ABAF-2AEA9DD51F2B}"/>
              </a:ext>
            </a:extLst>
          </p:cNvPr>
          <p:cNvSpPr txBox="1"/>
          <p:nvPr/>
        </p:nvSpPr>
        <p:spPr>
          <a:xfrm>
            <a:off x="5010149" y="1205640"/>
            <a:ext cx="619121" cy="33855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3.3V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382DA7-039C-C049-AB79-3A622AA59CE3}"/>
              </a:ext>
            </a:extLst>
          </p:cNvPr>
          <p:cNvSpPr txBox="1"/>
          <p:nvPr/>
        </p:nvSpPr>
        <p:spPr>
          <a:xfrm>
            <a:off x="4343410" y="1205640"/>
            <a:ext cx="619121" cy="33855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GND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41BEC03-C715-6145-8DC7-631503449CAF}"/>
              </a:ext>
            </a:extLst>
          </p:cNvPr>
          <p:cNvGrpSpPr/>
          <p:nvPr/>
        </p:nvGrpSpPr>
        <p:grpSpPr>
          <a:xfrm>
            <a:off x="4500565" y="1557338"/>
            <a:ext cx="771522" cy="440535"/>
            <a:chOff x="4500565" y="1112765"/>
            <a:chExt cx="771522" cy="842245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A867F5C-025D-F242-B303-48F8D3C24F4D}"/>
                </a:ext>
              </a:extLst>
            </p:cNvPr>
            <p:cNvCxnSpPr>
              <a:cxnSpLocks/>
            </p:cNvCxnSpPr>
            <p:nvPr/>
          </p:nvCxnSpPr>
          <p:spPr>
            <a:xfrm>
              <a:off x="5024438" y="1117759"/>
              <a:ext cx="0" cy="837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3353A50-BCB3-5F40-9DC0-8BC0E6CD440D}"/>
                </a:ext>
              </a:extLst>
            </p:cNvPr>
            <p:cNvGrpSpPr/>
            <p:nvPr/>
          </p:nvGrpSpPr>
          <p:grpSpPr>
            <a:xfrm>
              <a:off x="4500565" y="1112765"/>
              <a:ext cx="323850" cy="837251"/>
              <a:chOff x="4500565" y="1112765"/>
              <a:chExt cx="323850" cy="837251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CFD87588-6EE3-784D-959D-8747C31D3E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00565" y="1950016"/>
                <a:ext cx="32385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EEF7A29-CA37-294A-B6CD-F97392B14D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2490" y="1112765"/>
                <a:ext cx="0" cy="8372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96ECC8E-747B-E44A-92B9-16CC813E035F}"/>
                </a:ext>
              </a:extLst>
            </p:cNvPr>
            <p:cNvCxnSpPr>
              <a:cxnSpLocks/>
            </p:cNvCxnSpPr>
            <p:nvPr/>
          </p:nvCxnSpPr>
          <p:spPr>
            <a:xfrm>
              <a:off x="5272087" y="1112765"/>
              <a:ext cx="0" cy="837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9CC514E-0A92-0C42-920E-62CF620805CF}"/>
              </a:ext>
            </a:extLst>
          </p:cNvPr>
          <p:cNvSpPr/>
          <p:nvPr/>
        </p:nvSpPr>
        <p:spPr>
          <a:xfrm>
            <a:off x="4430013" y="2158210"/>
            <a:ext cx="488438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46A08CB-6BEA-7E4F-A5ED-46475940054B}"/>
              </a:ext>
            </a:extLst>
          </p:cNvPr>
          <p:cNvSpPr/>
          <p:nvPr/>
        </p:nvSpPr>
        <p:spPr>
          <a:xfrm>
            <a:off x="4924131" y="2158209"/>
            <a:ext cx="227179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B283C41-34B3-1547-9440-9935ED8898CC}"/>
              </a:ext>
            </a:extLst>
          </p:cNvPr>
          <p:cNvSpPr/>
          <p:nvPr/>
        </p:nvSpPr>
        <p:spPr>
          <a:xfrm>
            <a:off x="5156990" y="2158208"/>
            <a:ext cx="227179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269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5699054" y="966711"/>
            <a:ext cx="18068913" cy="98457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32A4B0-3B74-BE47-882B-4E1E59FF2F28}"/>
              </a:ext>
            </a:extLst>
          </p:cNvPr>
          <p:cNvSpPr txBox="1"/>
          <p:nvPr/>
        </p:nvSpPr>
        <p:spPr>
          <a:xfrm>
            <a:off x="5344267" y="387664"/>
            <a:ext cx="4640981" cy="95410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Digital I/O Pins</a:t>
            </a:r>
          </a:p>
          <a:p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14 digital input/output (I/O) pins, which can be used to read or write digital information  via the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and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commands, respectively.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000AAA-F9F8-1A4C-8F13-0AEE49EB1F71}"/>
              </a:ext>
            </a:extLst>
          </p:cNvPr>
          <p:cNvGrpSpPr/>
          <p:nvPr/>
        </p:nvGrpSpPr>
        <p:grpSpPr>
          <a:xfrm>
            <a:off x="5859022" y="1302992"/>
            <a:ext cx="3404248" cy="317463"/>
            <a:chOff x="4500565" y="1112765"/>
            <a:chExt cx="323850" cy="837251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244C53-23F5-0446-A544-32EA9ADE61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0565" y="1950016"/>
              <a:ext cx="3238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8BF94C1-404C-844B-82C1-9FC0262B6EA8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90" y="1112765"/>
              <a:ext cx="0" cy="837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2FB8A98-2B5B-824E-B5E7-11BD9536673D}"/>
              </a:ext>
            </a:extLst>
          </p:cNvPr>
          <p:cNvSpPr/>
          <p:nvPr/>
        </p:nvSpPr>
        <p:spPr>
          <a:xfrm>
            <a:off x="5780598" y="1805777"/>
            <a:ext cx="3586039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730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5699054" y="966711"/>
            <a:ext cx="18068913" cy="98457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32A4B0-3B74-BE47-882B-4E1E59FF2F28}"/>
              </a:ext>
            </a:extLst>
          </p:cNvPr>
          <p:cNvSpPr txBox="1"/>
          <p:nvPr/>
        </p:nvSpPr>
        <p:spPr>
          <a:xfrm>
            <a:off x="4399129" y="392977"/>
            <a:ext cx="6504043" cy="86177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Analog Output Pins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6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analog output pins indicated by the tilde ~, which can output a voltage signal between 0 and 5V using PWM via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command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000AAA-F9F8-1A4C-8F13-0AEE49EB1F71}"/>
              </a:ext>
            </a:extLst>
          </p:cNvPr>
          <p:cNvGrpSpPr/>
          <p:nvPr/>
        </p:nvGrpSpPr>
        <p:grpSpPr>
          <a:xfrm>
            <a:off x="5859022" y="1302992"/>
            <a:ext cx="3404248" cy="317463"/>
            <a:chOff x="4500565" y="1112765"/>
            <a:chExt cx="323850" cy="837251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244C53-23F5-0446-A544-32EA9ADE61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0565" y="1950016"/>
              <a:ext cx="3238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8BF94C1-404C-844B-82C1-9FC0262B6EA8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90" y="1112765"/>
              <a:ext cx="0" cy="837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2FB8A98-2B5B-824E-B5E7-11BD9536673D}"/>
              </a:ext>
            </a:extLst>
          </p:cNvPr>
          <p:cNvSpPr/>
          <p:nvPr/>
        </p:nvSpPr>
        <p:spPr>
          <a:xfrm>
            <a:off x="6261414" y="1814363"/>
            <a:ext cx="731520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40CEDBB-6C29-7A4A-8AE6-2DEEEB683FD0}"/>
              </a:ext>
            </a:extLst>
          </p:cNvPr>
          <p:cNvSpPr/>
          <p:nvPr/>
        </p:nvSpPr>
        <p:spPr>
          <a:xfrm>
            <a:off x="7606676" y="1814363"/>
            <a:ext cx="510035" cy="292608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B0279E-7304-0948-8284-D9D8D9C8C965}"/>
              </a:ext>
            </a:extLst>
          </p:cNvPr>
          <p:cNvSpPr/>
          <p:nvPr/>
        </p:nvSpPr>
        <p:spPr>
          <a:xfrm>
            <a:off x="8354455" y="1814363"/>
            <a:ext cx="253323" cy="292608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329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176"/>
          <a:stretch/>
        </p:blipFill>
        <p:spPr>
          <a:xfrm rot="10800000">
            <a:off x="2463799" y="966710"/>
            <a:ext cx="9906059" cy="98457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32A4B0-3B74-BE47-882B-4E1E59FF2F28}"/>
              </a:ext>
            </a:extLst>
          </p:cNvPr>
          <p:cNvSpPr txBox="1"/>
          <p:nvPr/>
        </p:nvSpPr>
        <p:spPr>
          <a:xfrm>
            <a:off x="4585109" y="392977"/>
            <a:ext cx="6504043" cy="1107996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Controllable Built-In LED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Many Arduinos have a built-in LED (specified by the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LED_BUILTIN</a:t>
            </a:r>
            <a:r>
              <a:rPr lang="en-US" sz="1600" dirty="0">
                <a:latin typeface="Segoe Condensed" panose="020B0606040200020203" pitchFamily="34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constant) that’s controllable like any other LED with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sz="1600" dirty="0">
                <a:latin typeface="Segoe Condensed" panose="020B0606040200020203" pitchFamily="34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and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sz="1600" dirty="0">
                <a:latin typeface="Segoe Condensed" panose="020B0606040200020203" pitchFamily="34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Segoe Condensed" panose="020B0606040200020203" pitchFamily="34" charset="0"/>
              </a:rPr>
              <a:t>calls. 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On the </a:t>
            </a:r>
            <a:r>
              <a:rPr lang="en-US" sz="1600" dirty="0" err="1">
                <a:latin typeface="Segoe Condensed" panose="020B0606040200020203" pitchFamily="34" charset="0"/>
                <a:cs typeface="Segoe UI Light" panose="020B0502040204020203" pitchFamily="34" charset="0"/>
              </a:rPr>
              <a:t>Arduno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Uno and Leonardo, the built-in LED is here.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2FB8A98-2B5B-824E-B5E7-11BD9536673D}"/>
              </a:ext>
            </a:extLst>
          </p:cNvPr>
          <p:cNvSpPr/>
          <p:nvPr/>
        </p:nvSpPr>
        <p:spPr>
          <a:xfrm>
            <a:off x="5364480" y="2728763"/>
            <a:ext cx="731520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1C5966CE-79E0-1B45-9B4E-597FB12A9ACD}"/>
              </a:ext>
            </a:extLst>
          </p:cNvPr>
          <p:cNvSpPr/>
          <p:nvPr/>
        </p:nvSpPr>
        <p:spPr>
          <a:xfrm>
            <a:off x="4337137" y="557939"/>
            <a:ext cx="885792" cy="2293749"/>
          </a:xfrm>
          <a:custGeom>
            <a:avLst/>
            <a:gdLst>
              <a:gd name="connsiteX0" fmla="*/ 356461 w 1332854"/>
              <a:gd name="connsiteY0" fmla="*/ 0 h 2293749"/>
              <a:gd name="connsiteX1" fmla="*/ 0 w 1332854"/>
              <a:gd name="connsiteY1" fmla="*/ 0 h 2293749"/>
              <a:gd name="connsiteX2" fmla="*/ 0 w 1332854"/>
              <a:gd name="connsiteY2" fmla="*/ 2293749 h 2293749"/>
              <a:gd name="connsiteX3" fmla="*/ 294467 w 1332854"/>
              <a:gd name="connsiteY3" fmla="*/ 2293749 h 2293749"/>
              <a:gd name="connsiteX4" fmla="*/ 1332854 w 1332854"/>
              <a:gd name="connsiteY4" fmla="*/ 2293749 h 229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2854" h="2293749">
                <a:moveTo>
                  <a:pt x="356461" y="0"/>
                </a:moveTo>
                <a:lnTo>
                  <a:pt x="0" y="0"/>
                </a:lnTo>
                <a:lnTo>
                  <a:pt x="0" y="2293749"/>
                </a:lnTo>
                <a:lnTo>
                  <a:pt x="294467" y="2293749"/>
                </a:lnTo>
                <a:lnTo>
                  <a:pt x="1332854" y="2293749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251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192"/>
          <a:stretch/>
        </p:blipFill>
        <p:spPr>
          <a:xfrm rot="10800000">
            <a:off x="935664" y="670307"/>
            <a:ext cx="8633639" cy="85836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32A4B0-3B74-BE47-882B-4E1E59FF2F28}"/>
              </a:ext>
            </a:extLst>
          </p:cNvPr>
          <p:cNvSpPr txBox="1"/>
          <p:nvPr/>
        </p:nvSpPr>
        <p:spPr>
          <a:xfrm>
            <a:off x="7396013" y="743403"/>
            <a:ext cx="3976838" cy="135421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Six Analog </a:t>
            </a:r>
            <a:r>
              <a:rPr lang="en-US" b="1" u="sng" dirty="0">
                <a:latin typeface="Segoe Condensed" panose="020B0606040200020203" pitchFamily="34" charset="0"/>
                <a:cs typeface="Segoe UI Light" panose="020B0502040204020203" pitchFamily="34" charset="0"/>
              </a:rPr>
              <a:t>Output</a:t>
            </a:r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6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analog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output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 indicated by the tilde ~, which can output a voltage signal between 0 and 5V using PWM via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command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244C53-23F5-0446-A544-32EA9ADE6134}"/>
              </a:ext>
            </a:extLst>
          </p:cNvPr>
          <p:cNvCxnSpPr>
            <a:cxnSpLocks/>
          </p:cNvCxnSpPr>
          <p:nvPr/>
        </p:nvCxnSpPr>
        <p:spPr>
          <a:xfrm flipH="1">
            <a:off x="3893083" y="1240249"/>
            <a:ext cx="29678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2FB8A98-2B5B-824E-B5E7-11BD9536673D}"/>
              </a:ext>
            </a:extLst>
          </p:cNvPr>
          <p:cNvSpPr/>
          <p:nvPr/>
        </p:nvSpPr>
        <p:spPr>
          <a:xfrm>
            <a:off x="4243893" y="1409300"/>
            <a:ext cx="637747" cy="256120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40CEDBB-6C29-7A4A-8AE6-2DEEEB683FD0}"/>
              </a:ext>
            </a:extLst>
          </p:cNvPr>
          <p:cNvSpPr/>
          <p:nvPr/>
        </p:nvSpPr>
        <p:spPr>
          <a:xfrm>
            <a:off x="5416707" y="1409300"/>
            <a:ext cx="444654" cy="25509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B0279E-7304-0948-8284-D9D8D9C8C965}"/>
              </a:ext>
            </a:extLst>
          </p:cNvPr>
          <p:cNvSpPr/>
          <p:nvPr/>
        </p:nvSpPr>
        <p:spPr>
          <a:xfrm>
            <a:off x="6054342" y="1409300"/>
            <a:ext cx="220850" cy="25509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E32C8B-028F-2548-921B-6876C57C07FF}"/>
              </a:ext>
            </a:extLst>
          </p:cNvPr>
          <p:cNvCxnSpPr>
            <a:cxnSpLocks/>
          </p:cNvCxnSpPr>
          <p:nvPr/>
        </p:nvCxnSpPr>
        <p:spPr>
          <a:xfrm rot="10800000" flipH="1">
            <a:off x="5628135" y="5847130"/>
            <a:ext cx="12801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81CD443-D820-4044-A492-2DE6FCF38985}"/>
              </a:ext>
            </a:extLst>
          </p:cNvPr>
          <p:cNvSpPr txBox="1"/>
          <p:nvPr/>
        </p:nvSpPr>
        <p:spPr>
          <a:xfrm>
            <a:off x="7396013" y="4996318"/>
            <a:ext cx="3976838" cy="1107996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Six Analog </a:t>
            </a:r>
            <a:r>
              <a:rPr lang="en-US" b="1" u="sng" dirty="0">
                <a:latin typeface="Segoe Condensed" panose="020B0606040200020203" pitchFamily="34" charset="0"/>
                <a:cs typeface="Segoe UI Light" panose="020B0502040204020203" pitchFamily="34" charset="0"/>
              </a:rPr>
              <a:t>Input</a:t>
            </a:r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6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analog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input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pins, which can read a voltage signal between 0-5V using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sz="1600" dirty="0">
                <a:latin typeface="Segoe Condensed" panose="020B0606040200020203" pitchFamily="34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command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3E2A7E7A-C8F7-B947-9957-519005DCD57C}"/>
              </a:ext>
            </a:extLst>
          </p:cNvPr>
          <p:cNvSpPr/>
          <p:nvPr/>
        </p:nvSpPr>
        <p:spPr>
          <a:xfrm>
            <a:off x="5147215" y="914399"/>
            <a:ext cx="1943100" cy="327467"/>
          </a:xfrm>
          <a:custGeom>
            <a:avLst/>
            <a:gdLst>
              <a:gd name="connsiteX0" fmla="*/ 0 w 1943100"/>
              <a:gd name="connsiteY0" fmla="*/ 438150 h 438150"/>
              <a:gd name="connsiteX1" fmla="*/ 0 w 1943100"/>
              <a:gd name="connsiteY1" fmla="*/ 0 h 438150"/>
              <a:gd name="connsiteX2" fmla="*/ 1943100 w 1943100"/>
              <a:gd name="connsiteY2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3100" h="438150">
                <a:moveTo>
                  <a:pt x="0" y="438150"/>
                </a:moveTo>
                <a:lnTo>
                  <a:pt x="0" y="0"/>
                </a:lnTo>
                <a:lnTo>
                  <a:pt x="1943100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9DCEE0D-91C2-9E4F-826C-FF618C2DE027}"/>
              </a:ext>
            </a:extLst>
          </p:cNvPr>
          <p:cNvSpPr/>
          <p:nvPr/>
        </p:nvSpPr>
        <p:spPr>
          <a:xfrm>
            <a:off x="5621040" y="5408693"/>
            <a:ext cx="1298448" cy="256032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68DCF83E-8470-5542-96EE-FFCE4616CF6F}"/>
              </a:ext>
            </a:extLst>
          </p:cNvPr>
          <p:cNvSpPr/>
          <p:nvPr/>
        </p:nvSpPr>
        <p:spPr>
          <a:xfrm flipV="1">
            <a:off x="6292809" y="5839587"/>
            <a:ext cx="1943100" cy="327467"/>
          </a:xfrm>
          <a:custGeom>
            <a:avLst/>
            <a:gdLst>
              <a:gd name="connsiteX0" fmla="*/ 0 w 1943100"/>
              <a:gd name="connsiteY0" fmla="*/ 438150 h 438150"/>
              <a:gd name="connsiteX1" fmla="*/ 0 w 1943100"/>
              <a:gd name="connsiteY1" fmla="*/ 0 h 438150"/>
              <a:gd name="connsiteX2" fmla="*/ 1943100 w 1943100"/>
              <a:gd name="connsiteY2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3100" h="438150">
                <a:moveTo>
                  <a:pt x="0" y="438150"/>
                </a:moveTo>
                <a:lnTo>
                  <a:pt x="0" y="0"/>
                </a:lnTo>
                <a:lnTo>
                  <a:pt x="1943100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38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192"/>
          <a:stretch/>
        </p:blipFill>
        <p:spPr>
          <a:xfrm rot="10800000">
            <a:off x="935664" y="670307"/>
            <a:ext cx="8633639" cy="85836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32A4B0-3B74-BE47-882B-4E1E59FF2F28}"/>
              </a:ext>
            </a:extLst>
          </p:cNvPr>
          <p:cNvSpPr txBox="1"/>
          <p:nvPr/>
        </p:nvSpPr>
        <p:spPr>
          <a:xfrm>
            <a:off x="7396013" y="743403"/>
            <a:ext cx="3976838" cy="135421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Six Analog </a:t>
            </a:r>
            <a:r>
              <a:rPr lang="en-US" b="1" u="sng" dirty="0">
                <a:latin typeface="Segoe Condensed" panose="020B0606040200020203" pitchFamily="34" charset="0"/>
                <a:cs typeface="Segoe UI Light" panose="020B0502040204020203" pitchFamily="34" charset="0"/>
              </a:rPr>
              <a:t>Output</a:t>
            </a:r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6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analog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output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 indicated by the tilde ~, which can output a voltage signal between 0 and 5V using PWM via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command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244C53-23F5-0446-A544-32EA9ADE6134}"/>
              </a:ext>
            </a:extLst>
          </p:cNvPr>
          <p:cNvCxnSpPr>
            <a:cxnSpLocks/>
          </p:cNvCxnSpPr>
          <p:nvPr/>
        </p:nvCxnSpPr>
        <p:spPr>
          <a:xfrm flipH="1">
            <a:off x="3893083" y="1240249"/>
            <a:ext cx="29678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2FB8A98-2B5B-824E-B5E7-11BD9536673D}"/>
              </a:ext>
            </a:extLst>
          </p:cNvPr>
          <p:cNvSpPr/>
          <p:nvPr/>
        </p:nvSpPr>
        <p:spPr>
          <a:xfrm>
            <a:off x="4243893" y="1409300"/>
            <a:ext cx="637747" cy="256120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40CEDBB-6C29-7A4A-8AE6-2DEEEB683FD0}"/>
              </a:ext>
            </a:extLst>
          </p:cNvPr>
          <p:cNvSpPr/>
          <p:nvPr/>
        </p:nvSpPr>
        <p:spPr>
          <a:xfrm>
            <a:off x="5416707" y="1409300"/>
            <a:ext cx="444654" cy="25509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B0279E-7304-0948-8284-D9D8D9C8C965}"/>
              </a:ext>
            </a:extLst>
          </p:cNvPr>
          <p:cNvSpPr/>
          <p:nvPr/>
        </p:nvSpPr>
        <p:spPr>
          <a:xfrm>
            <a:off x="6054342" y="1409300"/>
            <a:ext cx="220850" cy="25509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E32C8B-028F-2548-921B-6876C57C07FF}"/>
              </a:ext>
            </a:extLst>
          </p:cNvPr>
          <p:cNvCxnSpPr>
            <a:cxnSpLocks/>
          </p:cNvCxnSpPr>
          <p:nvPr/>
        </p:nvCxnSpPr>
        <p:spPr>
          <a:xfrm rot="10800000" flipH="1">
            <a:off x="5628135" y="5847130"/>
            <a:ext cx="12801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81CD443-D820-4044-A492-2DE6FCF38985}"/>
              </a:ext>
            </a:extLst>
          </p:cNvPr>
          <p:cNvSpPr txBox="1"/>
          <p:nvPr/>
        </p:nvSpPr>
        <p:spPr>
          <a:xfrm>
            <a:off x="7396013" y="4996318"/>
            <a:ext cx="3976838" cy="1107996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Six Analog </a:t>
            </a:r>
            <a:r>
              <a:rPr lang="en-US" b="1" u="sng" dirty="0">
                <a:latin typeface="Segoe Condensed" panose="020B0606040200020203" pitchFamily="34" charset="0"/>
                <a:cs typeface="Segoe UI Light" panose="020B0502040204020203" pitchFamily="34" charset="0"/>
              </a:rPr>
              <a:t>Input</a:t>
            </a:r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6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analog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input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pins, which can read a voltage signal between 0-5V using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sz="1600" dirty="0">
                <a:latin typeface="Segoe Condensed" panose="020B0606040200020203" pitchFamily="34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command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3E2A7E7A-C8F7-B947-9957-519005DCD57C}"/>
              </a:ext>
            </a:extLst>
          </p:cNvPr>
          <p:cNvSpPr/>
          <p:nvPr/>
        </p:nvSpPr>
        <p:spPr>
          <a:xfrm>
            <a:off x="5147215" y="914399"/>
            <a:ext cx="1943100" cy="327467"/>
          </a:xfrm>
          <a:custGeom>
            <a:avLst/>
            <a:gdLst>
              <a:gd name="connsiteX0" fmla="*/ 0 w 1943100"/>
              <a:gd name="connsiteY0" fmla="*/ 438150 h 438150"/>
              <a:gd name="connsiteX1" fmla="*/ 0 w 1943100"/>
              <a:gd name="connsiteY1" fmla="*/ 0 h 438150"/>
              <a:gd name="connsiteX2" fmla="*/ 1943100 w 1943100"/>
              <a:gd name="connsiteY2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3100" h="438150">
                <a:moveTo>
                  <a:pt x="0" y="438150"/>
                </a:moveTo>
                <a:lnTo>
                  <a:pt x="0" y="0"/>
                </a:lnTo>
                <a:lnTo>
                  <a:pt x="1943100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9DCEE0D-91C2-9E4F-826C-FF618C2DE027}"/>
              </a:ext>
            </a:extLst>
          </p:cNvPr>
          <p:cNvSpPr/>
          <p:nvPr/>
        </p:nvSpPr>
        <p:spPr>
          <a:xfrm>
            <a:off x="5621040" y="5408693"/>
            <a:ext cx="1298448" cy="256032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68DCF83E-8470-5542-96EE-FFCE4616CF6F}"/>
              </a:ext>
            </a:extLst>
          </p:cNvPr>
          <p:cNvSpPr/>
          <p:nvPr/>
        </p:nvSpPr>
        <p:spPr>
          <a:xfrm flipV="1">
            <a:off x="6292809" y="5839587"/>
            <a:ext cx="1943100" cy="327467"/>
          </a:xfrm>
          <a:custGeom>
            <a:avLst/>
            <a:gdLst>
              <a:gd name="connsiteX0" fmla="*/ 0 w 1943100"/>
              <a:gd name="connsiteY0" fmla="*/ 438150 h 438150"/>
              <a:gd name="connsiteX1" fmla="*/ 0 w 1943100"/>
              <a:gd name="connsiteY1" fmla="*/ 0 h 438150"/>
              <a:gd name="connsiteX2" fmla="*/ 1943100 w 1943100"/>
              <a:gd name="connsiteY2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3100" h="438150">
                <a:moveTo>
                  <a:pt x="0" y="438150"/>
                </a:moveTo>
                <a:lnTo>
                  <a:pt x="0" y="0"/>
                </a:lnTo>
                <a:lnTo>
                  <a:pt x="1943100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Warning">
            <a:extLst>
              <a:ext uri="{FF2B5EF4-FFF2-40B4-BE49-F238E27FC236}">
                <a16:creationId xmlns:a16="http://schemas.microsoft.com/office/drawing/2014/main" id="{CE386A1C-9687-47C8-A595-C0F57EEA0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4355" y="2752700"/>
            <a:ext cx="1412798" cy="14127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D878CE-D129-47C0-8693-23DFC7319681}"/>
              </a:ext>
            </a:extLst>
          </p:cNvPr>
          <p:cNvSpPr txBox="1"/>
          <p:nvPr/>
        </p:nvSpPr>
        <p:spPr>
          <a:xfrm>
            <a:off x="8985965" y="3043600"/>
            <a:ext cx="2970224" cy="83099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600" dirty="0">
                <a:solidFill>
                  <a:srgbClr val="A0432E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Beginners often confuse the </a:t>
            </a:r>
            <a:r>
              <a:rPr lang="en-US" sz="1600" b="1" dirty="0">
                <a:solidFill>
                  <a:srgbClr val="A0432E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analog output </a:t>
            </a:r>
            <a:r>
              <a:rPr lang="en-US" sz="1600" dirty="0">
                <a:solidFill>
                  <a:srgbClr val="A0432E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pins with the </a:t>
            </a:r>
            <a:r>
              <a:rPr lang="en-US" sz="1600" b="1" dirty="0">
                <a:solidFill>
                  <a:srgbClr val="A0432E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analog input </a:t>
            </a:r>
            <a:r>
              <a:rPr lang="en-US" sz="1600" dirty="0">
                <a:solidFill>
                  <a:srgbClr val="A0432E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pins. They’re different! </a:t>
            </a:r>
          </a:p>
        </p:txBody>
      </p:sp>
    </p:spTree>
    <p:extLst>
      <p:ext uri="{BB962C8B-B14F-4D97-AF65-F5344CB8AC3E}">
        <p14:creationId xmlns:p14="http://schemas.microsoft.com/office/powerpoint/2010/main" val="2024139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6AB77F-23BA-C34D-9F87-18B0CE05C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1244600"/>
            <a:ext cx="9271000" cy="4368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5721B8-D61C-6745-9DC4-36B30A13693C}"/>
              </a:ext>
            </a:extLst>
          </p:cNvPr>
          <p:cNvSpPr txBox="1"/>
          <p:nvPr/>
        </p:nvSpPr>
        <p:spPr>
          <a:xfrm>
            <a:off x="5344267" y="387664"/>
            <a:ext cx="4640981" cy="95410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Digital I/O Pins</a:t>
            </a:r>
          </a:p>
          <a:p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14 digital input/output (I/O) pins, which can be used to read or write digital information  via the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and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commands, respectively.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4B734CA-F01E-FD41-BED0-A0679685C9EB}"/>
              </a:ext>
            </a:extLst>
          </p:cNvPr>
          <p:cNvSpPr/>
          <p:nvPr/>
        </p:nvSpPr>
        <p:spPr>
          <a:xfrm>
            <a:off x="5780598" y="1805777"/>
            <a:ext cx="3586039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42469B-4443-E44D-9C29-1DEEA2A4E6E7}"/>
              </a:ext>
            </a:extLst>
          </p:cNvPr>
          <p:cNvCxnSpPr>
            <a:cxnSpLocks/>
          </p:cNvCxnSpPr>
          <p:nvPr/>
        </p:nvCxnSpPr>
        <p:spPr>
          <a:xfrm rot="5400000">
            <a:off x="1160348" y="1586322"/>
            <a:ext cx="0" cy="3174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484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1364" y="-1964399"/>
            <a:ext cx="18131177" cy="9879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DDB428-5701-2349-954A-5C42CC3E05B2}"/>
              </a:ext>
            </a:extLst>
          </p:cNvPr>
          <p:cNvSpPr txBox="1"/>
          <p:nvPr/>
        </p:nvSpPr>
        <p:spPr>
          <a:xfrm>
            <a:off x="4752975" y="1205640"/>
            <a:ext cx="514350" cy="33855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5V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011E75-9E01-214E-ABAF-2AEA9DD51F2B}"/>
              </a:ext>
            </a:extLst>
          </p:cNvPr>
          <p:cNvSpPr txBox="1"/>
          <p:nvPr/>
        </p:nvSpPr>
        <p:spPr>
          <a:xfrm>
            <a:off x="5010149" y="1205640"/>
            <a:ext cx="619121" cy="33855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3.3V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382DA7-039C-C049-AB79-3A622AA59CE3}"/>
              </a:ext>
            </a:extLst>
          </p:cNvPr>
          <p:cNvSpPr txBox="1"/>
          <p:nvPr/>
        </p:nvSpPr>
        <p:spPr>
          <a:xfrm>
            <a:off x="4343410" y="1205640"/>
            <a:ext cx="619121" cy="33855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GND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41BEC03-C715-6145-8DC7-631503449CAF}"/>
              </a:ext>
            </a:extLst>
          </p:cNvPr>
          <p:cNvGrpSpPr/>
          <p:nvPr/>
        </p:nvGrpSpPr>
        <p:grpSpPr>
          <a:xfrm>
            <a:off x="4500565" y="1557338"/>
            <a:ext cx="771522" cy="440535"/>
            <a:chOff x="4500565" y="1112765"/>
            <a:chExt cx="771522" cy="842245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A867F5C-025D-F242-B303-48F8D3C24F4D}"/>
                </a:ext>
              </a:extLst>
            </p:cNvPr>
            <p:cNvCxnSpPr>
              <a:cxnSpLocks/>
            </p:cNvCxnSpPr>
            <p:nvPr/>
          </p:nvCxnSpPr>
          <p:spPr>
            <a:xfrm>
              <a:off x="5024438" y="1117759"/>
              <a:ext cx="0" cy="837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3353A50-BCB3-5F40-9DC0-8BC0E6CD440D}"/>
                </a:ext>
              </a:extLst>
            </p:cNvPr>
            <p:cNvGrpSpPr/>
            <p:nvPr/>
          </p:nvGrpSpPr>
          <p:grpSpPr>
            <a:xfrm>
              <a:off x="4500565" y="1112765"/>
              <a:ext cx="323850" cy="837251"/>
              <a:chOff x="4500565" y="1112765"/>
              <a:chExt cx="323850" cy="837251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CFD87588-6EE3-784D-959D-8747C31D3E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00565" y="1950016"/>
                <a:ext cx="32385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EEF7A29-CA37-294A-B6CD-F97392B14D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2490" y="1112765"/>
                <a:ext cx="0" cy="8372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96ECC8E-747B-E44A-92B9-16CC813E035F}"/>
                </a:ext>
              </a:extLst>
            </p:cNvPr>
            <p:cNvCxnSpPr>
              <a:cxnSpLocks/>
            </p:cNvCxnSpPr>
            <p:nvPr/>
          </p:nvCxnSpPr>
          <p:spPr>
            <a:xfrm>
              <a:off x="5272087" y="1112765"/>
              <a:ext cx="0" cy="837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9CC514E-0A92-0C42-920E-62CF620805CF}"/>
              </a:ext>
            </a:extLst>
          </p:cNvPr>
          <p:cNvSpPr/>
          <p:nvPr/>
        </p:nvSpPr>
        <p:spPr>
          <a:xfrm>
            <a:off x="4430013" y="2158210"/>
            <a:ext cx="488438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46A08CB-6BEA-7E4F-A5ED-46475940054B}"/>
              </a:ext>
            </a:extLst>
          </p:cNvPr>
          <p:cNvSpPr/>
          <p:nvPr/>
        </p:nvSpPr>
        <p:spPr>
          <a:xfrm>
            <a:off x="4924131" y="2158209"/>
            <a:ext cx="227179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B283C41-34B3-1547-9440-9935ED8898CC}"/>
              </a:ext>
            </a:extLst>
          </p:cNvPr>
          <p:cNvSpPr/>
          <p:nvPr/>
        </p:nvSpPr>
        <p:spPr>
          <a:xfrm>
            <a:off x="5156990" y="2158208"/>
            <a:ext cx="227179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52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2C8D34-3AE6-044A-AB90-E34056CBA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291"/>
            <a:ext cx="12192000" cy="664341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1BD26F9-B4D1-BA49-A836-31389B60B7A9}"/>
              </a:ext>
            </a:extLst>
          </p:cNvPr>
          <p:cNvGrpSpPr/>
          <p:nvPr/>
        </p:nvGrpSpPr>
        <p:grpSpPr>
          <a:xfrm>
            <a:off x="1717181" y="997041"/>
            <a:ext cx="8236328" cy="1960343"/>
            <a:chOff x="1717181" y="997041"/>
            <a:chExt cx="8236328" cy="196034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84F29F7-024C-2244-90F8-1EEB2B5B122A}"/>
                </a:ext>
              </a:extLst>
            </p:cNvPr>
            <p:cNvGrpSpPr/>
            <p:nvPr/>
          </p:nvGrpSpPr>
          <p:grpSpPr>
            <a:xfrm>
              <a:off x="1717181" y="997041"/>
              <a:ext cx="8236328" cy="1960343"/>
              <a:chOff x="2186519" y="888053"/>
              <a:chExt cx="8236328" cy="1960343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7DCEE9D8-0CDB-CD4E-BE33-D0456240D7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70649"/>
              <a:stretch/>
            </p:blipFill>
            <p:spPr>
              <a:xfrm>
                <a:off x="2186519" y="888053"/>
                <a:ext cx="8236328" cy="1531466"/>
              </a:xfrm>
              <a:prstGeom prst="rect">
                <a:avLst/>
              </a:prstGeom>
            </p:spPr>
          </p:pic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AE3D508-E063-0F41-B55E-82393114B3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6478" y="1424198"/>
                <a:ext cx="0" cy="1424198"/>
              </a:xfrm>
              <a:prstGeom prst="line">
                <a:avLst/>
              </a:prstGeom>
              <a:ln w="46990">
                <a:solidFill>
                  <a:srgbClr val="3C3F4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5708DE5-9022-564D-A712-7B7CA71D7C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9727" y="2313947"/>
                <a:ext cx="0" cy="525982"/>
              </a:xfrm>
              <a:prstGeom prst="line">
                <a:avLst/>
              </a:prstGeom>
              <a:ln w="46990">
                <a:solidFill>
                  <a:srgbClr val="8C8C8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8CD3A0A-F671-3546-90A3-365D3AE5763A}"/>
                </a:ext>
              </a:extLst>
            </p:cNvPr>
            <p:cNvCxnSpPr>
              <a:cxnSpLocks/>
            </p:cNvCxnSpPr>
            <p:nvPr/>
          </p:nvCxnSpPr>
          <p:spPr>
            <a:xfrm>
              <a:off x="3784234" y="1561762"/>
              <a:ext cx="0" cy="309371"/>
            </a:xfrm>
            <a:prstGeom prst="line">
              <a:avLst/>
            </a:prstGeom>
            <a:ln w="46990">
              <a:solidFill>
                <a:srgbClr val="8C8C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BB424B29-7723-7B44-999D-173B9F58E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59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FFA45A-9964-034A-BBC3-D0C1F4C9C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111" y="907709"/>
            <a:ext cx="7967522" cy="504748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78D3B64-2BC7-4046-A627-7809832B49BB}"/>
              </a:ext>
            </a:extLst>
          </p:cNvPr>
          <p:cNvSpPr/>
          <p:nvPr/>
        </p:nvSpPr>
        <p:spPr>
          <a:xfrm>
            <a:off x="3966352" y="1064745"/>
            <a:ext cx="115747" cy="115747"/>
          </a:xfrm>
          <a:prstGeom prst="ellipse">
            <a:avLst/>
          </a:prstGeom>
          <a:solidFill>
            <a:srgbClr val="F90B2B"/>
          </a:solidFill>
          <a:ln>
            <a:noFill/>
          </a:ln>
          <a:effectLst>
            <a:glow rad="711200">
              <a:srgbClr val="F90B2B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9D09C59-5E91-E445-8860-954313A91C92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03FDB50-7528-CE46-A8ED-D362827E3CEF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A64349E-18A8-FF4E-9943-32410512BCFB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03FF23-3204-DE4C-8469-C225581FA260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3B4B857-9BE7-2A49-A9A0-830F0199F2B1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745C98A-EE59-E245-A3BD-91D4E87A3009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34A50-B2A5-664D-9293-A082955D4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856" y="902803"/>
            <a:ext cx="7959777" cy="50425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684F68-C0F0-9142-AA3F-18963FB38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1738" y="-106482"/>
            <a:ext cx="4738720" cy="280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3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1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13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1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17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1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2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FFA45A-9964-034A-BBC3-D0C1F4C9C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111" y="907709"/>
            <a:ext cx="7967522" cy="504748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78D3B64-2BC7-4046-A627-7809832B49BB}"/>
              </a:ext>
            </a:extLst>
          </p:cNvPr>
          <p:cNvSpPr/>
          <p:nvPr/>
        </p:nvSpPr>
        <p:spPr>
          <a:xfrm>
            <a:off x="3966352" y="1064745"/>
            <a:ext cx="115747" cy="115747"/>
          </a:xfrm>
          <a:prstGeom prst="ellipse">
            <a:avLst/>
          </a:prstGeom>
          <a:solidFill>
            <a:srgbClr val="F90B2B"/>
          </a:solidFill>
          <a:ln>
            <a:noFill/>
          </a:ln>
          <a:effectLst>
            <a:glow rad="711200">
              <a:srgbClr val="F90B2B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9D09C59-5E91-E445-8860-954313A91C92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03FDB50-7528-CE46-A8ED-D362827E3CEF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A64349E-18A8-FF4E-9943-32410512BCFB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03FF23-3204-DE4C-8469-C225581FA260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3B4B857-9BE7-2A49-A9A0-830F0199F2B1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745C98A-EE59-E245-A3BD-91D4E87A3009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34A50-B2A5-664D-9293-A082955D4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856" y="902803"/>
            <a:ext cx="7959777" cy="504258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F4E7D63-9271-974C-9F13-79A0F9C92B58}"/>
              </a:ext>
            </a:extLst>
          </p:cNvPr>
          <p:cNvGrpSpPr/>
          <p:nvPr/>
        </p:nvGrpSpPr>
        <p:grpSpPr>
          <a:xfrm>
            <a:off x="6709035" y="912616"/>
            <a:ext cx="5258058" cy="2476754"/>
            <a:chOff x="6037688" y="912616"/>
            <a:chExt cx="5258058" cy="247675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6EED1FE-6114-884A-B010-960C19724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58" b="54477" l="54640" r="98426">
                          <a14:foregroundMark x1="65783" y1="32369" x2="95899" y2="44766"/>
                          <a14:foregroundMark x1="95899" y1="44766" x2="91176" y2="54201"/>
                          <a14:foregroundMark x1="91176" y1="54201" x2="74565" y2="49587"/>
                          <a14:foregroundMark x1="74565" y1="49587" x2="69511" y2="44077"/>
                          <a14:foregroundMark x1="69511" y1="44077" x2="68144" y2="34022"/>
                          <a14:foregroundMark x1="68144" y1="34022" x2="75932" y2="27548"/>
                          <a14:foregroundMark x1="75932" y1="27548" x2="82809" y2="27342"/>
                          <a14:foregroundMark x1="82809" y1="27342" x2="88898" y2="27410"/>
                          <a14:foregroundMark x1="88898" y1="27410" x2="95485" y2="31336"/>
                          <a14:foregroundMark x1="95485" y1="31336" x2="94739" y2="43526"/>
                          <a14:foregroundMark x1="94739" y1="43526" x2="87780" y2="49105"/>
                          <a14:foregroundMark x1="87780" y1="49105" x2="81234" y2="47658"/>
                          <a14:foregroundMark x1="81234" y1="47658" x2="84176" y2="31818"/>
                          <a14:foregroundMark x1="84176" y1="31818" x2="90721" y2="35055"/>
                          <a14:foregroundMark x1="90721" y1="35055" x2="84590" y2="42769"/>
                          <a14:foregroundMark x1="84590" y1="42769" x2="73447" y2="47452"/>
                          <a14:foregroundMark x1="73447" y1="47452" x2="67854" y2="44077"/>
                          <a14:foregroundMark x1="67854" y1="44077" x2="66984" y2="33402"/>
                          <a14:foregroundMark x1="66984" y1="33402" x2="61102" y2="32576"/>
                          <a14:foregroundMark x1="61102" y1="32576" x2="59238" y2="42287"/>
                          <a14:foregroundMark x1="59238" y1="42287" x2="59238" y2="52479"/>
                          <a14:foregroundMark x1="77755" y1="35399" x2="95650" y2="28926"/>
                          <a14:foregroundMark x1="95650" y1="28926" x2="96852" y2="50069"/>
                          <a14:foregroundMark x1="96852" y1="50069" x2="90679" y2="55234"/>
                          <a14:foregroundMark x1="90679" y1="55234" x2="75518" y2="54477"/>
                          <a14:foregroundMark x1="75518" y1="54477" x2="74606" y2="53994"/>
                          <a14:foregroundMark x1="89519" y1="27410" x2="95485" y2="27066"/>
                          <a14:foregroundMark x1="95485" y1="27066" x2="97763" y2="35813"/>
                          <a14:foregroundMark x1="97763" y1="35813" x2="98426" y2="45317"/>
                          <a14:foregroundMark x1="98426" y1="45317" x2="98177" y2="47796"/>
                          <a14:foregroundMark x1="93413" y1="54477" x2="97722" y2="50275"/>
                          <a14:foregroundMark x1="81897" y1="33884" x2="87572" y2="36088"/>
                          <a14:foregroundMark x1="82353" y1="35882" x2="82519" y2="41047"/>
                          <a14:foregroundMark x1="83099" y1="35399" x2="84590" y2="37879"/>
                          <a14:foregroundMark x1="58492" y1="26446" x2="58782" y2="38567"/>
                          <a14:foregroundMark x1="58782" y1="38361" x2="55344" y2="38843"/>
                          <a14:foregroundMark x1="57871" y1="41804" x2="54764" y2="42080"/>
                          <a14:foregroundMark x1="71624" y1="27410" x2="65244" y2="30785"/>
                          <a14:foregroundMark x1="65244" y1="30785" x2="64913" y2="43664"/>
                          <a14:foregroundMark x1="64913" y1="43664" x2="68310" y2="51584"/>
                          <a14:foregroundMark x1="68310" y1="51584" x2="72825" y2="51033"/>
                          <a14:foregroundMark x1="58782" y1="41667" x2="55012" y2="41667"/>
                          <a14:foregroundMark x1="59072" y1="41185" x2="55261" y2="41667"/>
                          <a14:foregroundMark x1="55261" y1="41667" x2="54640" y2="42355"/>
                        </a14:backgroundRemoval>
                      </a14:imgEffect>
                    </a14:imgLayer>
                  </a14:imgProps>
                </a:ext>
              </a:extLst>
            </a:blip>
            <a:srcRect l="58134" t="22571" b="42979"/>
            <a:stretch/>
          </p:blipFill>
          <p:spPr>
            <a:xfrm>
              <a:off x="8771092" y="912616"/>
              <a:ext cx="2524654" cy="1249592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30244F2-561E-4B4E-8296-D2E807874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83" b="89946" l="5336" r="97628">
                          <a14:foregroundMark x1="12055" y1="19293" x2="5336" y2="18750"/>
                          <a14:foregroundMark x1="5336" y1="18750" x2="6917" y2="18207"/>
                          <a14:foregroundMark x1="88538" y1="21739" x2="93676" y2="27446"/>
                          <a14:foregroundMark x1="93676" y1="27446" x2="94664" y2="36685"/>
                          <a14:foregroundMark x1="94664" y1="36685" x2="90514" y2="46467"/>
                          <a14:foregroundMark x1="90514" y1="46467" x2="85573" y2="52446"/>
                          <a14:foregroundMark x1="85573" y1="52446" x2="77668" y2="57337"/>
                          <a14:foregroundMark x1="77668" y1="57337" x2="73123" y2="64946"/>
                          <a14:foregroundMark x1="73123" y1="64946" x2="69763" y2="75272"/>
                          <a14:foregroundMark x1="69763" y1="75272" x2="76680" y2="82609"/>
                          <a14:foregroundMark x1="76680" y1="82609" x2="91897" y2="88043"/>
                          <a14:foregroundMark x1="91897" y1="88043" x2="84783" y2="91576"/>
                          <a14:foregroundMark x1="84783" y1="91576" x2="76877" y2="83152"/>
                          <a14:foregroundMark x1="76877" y1="83152" x2="76087" y2="73913"/>
                          <a14:foregroundMark x1="76087" y1="73913" x2="77273" y2="64402"/>
                          <a14:foregroundMark x1="77273" y1="64402" x2="97036" y2="35054"/>
                          <a14:foregroundMark x1="97036" y1="35054" x2="97628" y2="25543"/>
                          <a14:foregroundMark x1="97628" y1="25543" x2="85968" y2="2201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V="1">
              <a:off x="6037688" y="1333878"/>
              <a:ext cx="2826302" cy="2055492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7266B98-7E3A-4E46-89DC-523789B35D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553" t="27086" r="42802" b="48851"/>
          <a:stretch/>
        </p:blipFill>
        <p:spPr>
          <a:xfrm>
            <a:off x="5590572" y="2268637"/>
            <a:ext cx="1086091" cy="12134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0C2701-77F2-EE47-ACF7-9A0C540619FF}"/>
              </a:ext>
            </a:extLst>
          </p:cNvPr>
          <p:cNvSpPr/>
          <p:nvPr/>
        </p:nvSpPr>
        <p:spPr>
          <a:xfrm>
            <a:off x="6910084" y="3680749"/>
            <a:ext cx="3163845" cy="1909823"/>
          </a:xfrm>
          <a:prstGeom prst="rect">
            <a:avLst/>
          </a:prstGeom>
          <a:solidFill>
            <a:srgbClr val="F4F7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D319FA8-9ED6-8941-BA8A-CC538FA920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68741" y="133695"/>
            <a:ext cx="4738720" cy="280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3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59259E-6 L -0.05482 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47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14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16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1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2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2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2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09A8C1-76B7-6049-B274-BE60EDA52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250" y="572751"/>
            <a:ext cx="9048634" cy="544267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A5D72D5-A39D-BA40-A54E-71A5AC07A7D5}"/>
              </a:ext>
            </a:extLst>
          </p:cNvPr>
          <p:cNvSpPr/>
          <p:nvPr/>
        </p:nvSpPr>
        <p:spPr>
          <a:xfrm>
            <a:off x="4341102" y="1094725"/>
            <a:ext cx="115747" cy="115747"/>
          </a:xfrm>
          <a:prstGeom prst="ellipse">
            <a:avLst/>
          </a:prstGeom>
          <a:solidFill>
            <a:srgbClr val="F90B2B"/>
          </a:solidFill>
          <a:ln>
            <a:noFill/>
          </a:ln>
          <a:effectLst>
            <a:glow rad="241300">
              <a:srgbClr val="F90B2B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CF13267-2E42-484A-9F83-EDFF64EEDB7D}"/>
              </a:ext>
            </a:extLst>
          </p:cNvPr>
          <p:cNvSpPr/>
          <p:nvPr/>
        </p:nvSpPr>
        <p:spPr>
          <a:xfrm>
            <a:off x="4581518" y="256572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15449D-A07F-9A44-A4C6-F1C5995F4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7404" y="504883"/>
            <a:ext cx="6368716" cy="354432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4B75BEF-1F36-6C4B-AFCB-3B24862A5040}"/>
              </a:ext>
            </a:extLst>
          </p:cNvPr>
          <p:cNvSpPr/>
          <p:nvPr/>
        </p:nvSpPr>
        <p:spPr>
          <a:xfrm>
            <a:off x="4581518" y="256572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4442584-2D94-C34B-8EB6-3D1A46B9997E}"/>
              </a:ext>
            </a:extLst>
          </p:cNvPr>
          <p:cNvSpPr/>
          <p:nvPr/>
        </p:nvSpPr>
        <p:spPr>
          <a:xfrm>
            <a:off x="4581518" y="256572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025263-9C4F-6147-8DB7-B335EBD1056D}"/>
              </a:ext>
            </a:extLst>
          </p:cNvPr>
          <p:cNvSpPr/>
          <p:nvPr/>
        </p:nvSpPr>
        <p:spPr>
          <a:xfrm>
            <a:off x="4581518" y="256572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4DF352-2771-5B44-BE46-85F37A94C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250" y="572751"/>
            <a:ext cx="9048634" cy="54426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224EF10-7B32-A941-8400-4D085B56A50E}"/>
              </a:ext>
            </a:extLst>
          </p:cNvPr>
          <p:cNvSpPr/>
          <p:nvPr/>
        </p:nvSpPr>
        <p:spPr>
          <a:xfrm>
            <a:off x="4684549" y="1907716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egoe Condensed" panose="020B0606040200020203" pitchFamily="34" charset="0"/>
              </a:rPr>
              <a:t>220Ω</a:t>
            </a:r>
          </a:p>
        </p:txBody>
      </p:sp>
    </p:spTree>
    <p:extLst>
      <p:ext uri="{BB962C8B-B14F-4D97-AF65-F5344CB8AC3E}">
        <p14:creationId xmlns:p14="http://schemas.microsoft.com/office/powerpoint/2010/main" val="121802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0.00023 C -0.00026 -0.04028 -0.00052 -0.0706 -0.00078 -0.11042 C -0.00169 -0.13495 -0.01029 -0.12083 -0.01224 -0.1412 C -0.01198 -0.17592 -0.01459 -0.16713 -0.01628 -0.17523 C -0.01628 -0.175 -0.0168 -0.1956 -0.0168 -0.19514 C -0.02031 -0.20046 -0.02201 -0.1912 -0.02526 -0.19583 C -0.02526 -0.12569 -0.02409 -0.06643 -0.02409 0.00509 " pathEditMode="relative" rAng="0" ptsTypes="AAAAAAA">
                                      <p:cBhvr>
                                        <p:cTn id="10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" y="-956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animMotion origin="layout" path="M 2.08333E-6 -0.00023 C -0.00026 -0.04028 -0.00052 -0.0706 -0.00078 -0.11042 C -0.00169 -0.13495 -0.01029 -0.12083 -0.01224 -0.1412 C -0.01198 -0.17592 -0.01459 -0.16713 -0.01628 -0.17523 C -0.01628 -0.175 -0.0168 -0.1956 -0.0168 -0.19514 C -0.02031 -0.20046 -0.02201 -0.1912 -0.02526 -0.19583 C -0.02526 -0.12569 -0.02409 -0.06643 -0.02409 0.00509 " pathEditMode="relative" rAng="0" ptsTypes="AAAAAAA">
                                      <p:cBhvr>
                                        <p:cTn id="1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" y="-958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0" nodeType="withEffect">
                                  <p:stCondLst>
                                    <p:cond delay="760"/>
                                  </p:stCondLst>
                                  <p:childTnLst>
                                    <p:animMotion origin="layout" path="M 2.08333E-6 -0.00023 C -0.00026 -0.04028 -0.00052 -0.0706 -0.00078 -0.11042 C -0.00169 -0.13495 -0.01029 -0.12083 -0.01224 -0.1412 C -0.01198 -0.17592 -0.01459 -0.16713 -0.01628 -0.17523 C -0.01628 -0.175 -0.0168 -0.1956 -0.0168 -0.19514 C -0.02031 -0.20046 -0.02201 -0.1912 -0.02526 -0.19583 C -0.02526 -0.12569 -0.02409 -0.06643 -0.02409 0.00509 " pathEditMode="relative" rAng="0" ptsTypes="AAAAAAA">
                                      <p:cBhvr>
                                        <p:cTn id="14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" y="-958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grpId="0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2.08333E-6 -0.00023 C -0.00026 -0.04028 -0.00052 -0.0706 -0.00078 -0.11042 C -0.00169 -0.13495 -0.01029 -0.12083 -0.01224 -0.1412 C -0.01198 -0.17592 -0.01459 -0.16713 -0.01628 -0.17523 C -0.01628 -0.175 -0.0168 -0.1956 -0.0168 -0.19514 C -0.02031 -0.20046 -0.02201 -0.1912 -0.02526 -0.19583 C -0.02526 -0.12569 -0.02409 -0.06643 -0.02409 0.00509 " pathEditMode="relative" rAng="0" ptsTypes="AAAAAAA">
                                      <p:cBhvr>
                                        <p:cTn id="1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" y="-9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09A8C1-76B7-6049-B274-BE60EDA52E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981"/>
          <a:stretch/>
        </p:blipFill>
        <p:spPr>
          <a:xfrm>
            <a:off x="2231250" y="572751"/>
            <a:ext cx="4888007" cy="544267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A5D72D5-A39D-BA40-A54E-71A5AC07A7D5}"/>
              </a:ext>
            </a:extLst>
          </p:cNvPr>
          <p:cNvSpPr/>
          <p:nvPr/>
        </p:nvSpPr>
        <p:spPr>
          <a:xfrm>
            <a:off x="4341102" y="1094725"/>
            <a:ext cx="115747" cy="115747"/>
          </a:xfrm>
          <a:prstGeom prst="ellipse">
            <a:avLst/>
          </a:prstGeom>
          <a:solidFill>
            <a:srgbClr val="F90B2B"/>
          </a:solidFill>
          <a:ln>
            <a:noFill/>
          </a:ln>
          <a:effectLst>
            <a:glow rad="241300">
              <a:srgbClr val="F90B2B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CF13267-2E42-484A-9F83-EDFF64EEDB7D}"/>
              </a:ext>
            </a:extLst>
          </p:cNvPr>
          <p:cNvSpPr/>
          <p:nvPr/>
        </p:nvSpPr>
        <p:spPr>
          <a:xfrm>
            <a:off x="4581518" y="256572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15449D-A07F-9A44-A4C6-F1C5995F4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2421" y="277354"/>
            <a:ext cx="6368716" cy="354432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4B75BEF-1F36-6C4B-AFCB-3B24862A5040}"/>
              </a:ext>
            </a:extLst>
          </p:cNvPr>
          <p:cNvSpPr/>
          <p:nvPr/>
        </p:nvSpPr>
        <p:spPr>
          <a:xfrm>
            <a:off x="4581518" y="256572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4442584-2D94-C34B-8EB6-3D1A46B9997E}"/>
              </a:ext>
            </a:extLst>
          </p:cNvPr>
          <p:cNvSpPr/>
          <p:nvPr/>
        </p:nvSpPr>
        <p:spPr>
          <a:xfrm>
            <a:off x="4581518" y="256572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025263-9C4F-6147-8DB7-B335EBD1056D}"/>
              </a:ext>
            </a:extLst>
          </p:cNvPr>
          <p:cNvSpPr/>
          <p:nvPr/>
        </p:nvSpPr>
        <p:spPr>
          <a:xfrm>
            <a:off x="4581518" y="256572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4DF352-2771-5B44-BE46-85F37A94C6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981"/>
          <a:stretch/>
        </p:blipFill>
        <p:spPr>
          <a:xfrm>
            <a:off x="2231250" y="572751"/>
            <a:ext cx="4888007" cy="544267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A19E37B-29BF-E14C-985D-C5EAE57CB408}"/>
              </a:ext>
            </a:extLst>
          </p:cNvPr>
          <p:cNvGrpSpPr/>
          <p:nvPr/>
        </p:nvGrpSpPr>
        <p:grpSpPr>
          <a:xfrm>
            <a:off x="6915869" y="874516"/>
            <a:ext cx="5258058" cy="2476754"/>
            <a:chOff x="6037688" y="912616"/>
            <a:chExt cx="5258058" cy="247675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C410B4F-C848-154D-A1B1-BB02C7878E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758" b="54477" l="54640" r="98426">
                          <a14:foregroundMark x1="65783" y1="32369" x2="95899" y2="44766"/>
                          <a14:foregroundMark x1="95899" y1="44766" x2="91176" y2="54201"/>
                          <a14:foregroundMark x1="91176" y1="54201" x2="74565" y2="49587"/>
                          <a14:foregroundMark x1="74565" y1="49587" x2="69511" y2="44077"/>
                          <a14:foregroundMark x1="69511" y1="44077" x2="68144" y2="34022"/>
                          <a14:foregroundMark x1="68144" y1="34022" x2="75932" y2="27548"/>
                          <a14:foregroundMark x1="75932" y1="27548" x2="82809" y2="27342"/>
                          <a14:foregroundMark x1="82809" y1="27342" x2="88898" y2="27410"/>
                          <a14:foregroundMark x1="88898" y1="27410" x2="95485" y2="31336"/>
                          <a14:foregroundMark x1="95485" y1="31336" x2="94739" y2="43526"/>
                          <a14:foregroundMark x1="94739" y1="43526" x2="87780" y2="49105"/>
                          <a14:foregroundMark x1="87780" y1="49105" x2="81234" y2="47658"/>
                          <a14:foregroundMark x1="81234" y1="47658" x2="84176" y2="31818"/>
                          <a14:foregroundMark x1="84176" y1="31818" x2="90721" y2="35055"/>
                          <a14:foregroundMark x1="90721" y1="35055" x2="84590" y2="42769"/>
                          <a14:foregroundMark x1="84590" y1="42769" x2="73447" y2="47452"/>
                          <a14:foregroundMark x1="73447" y1="47452" x2="67854" y2="44077"/>
                          <a14:foregroundMark x1="67854" y1="44077" x2="66984" y2="33402"/>
                          <a14:foregroundMark x1="66984" y1="33402" x2="61102" y2="32576"/>
                          <a14:foregroundMark x1="61102" y1="32576" x2="59238" y2="42287"/>
                          <a14:foregroundMark x1="59238" y1="42287" x2="59238" y2="52479"/>
                          <a14:foregroundMark x1="77755" y1="35399" x2="95650" y2="28926"/>
                          <a14:foregroundMark x1="95650" y1="28926" x2="96852" y2="50069"/>
                          <a14:foregroundMark x1="96852" y1="50069" x2="90679" y2="55234"/>
                          <a14:foregroundMark x1="90679" y1="55234" x2="75518" y2="54477"/>
                          <a14:foregroundMark x1="75518" y1="54477" x2="74606" y2="53994"/>
                          <a14:foregroundMark x1="89519" y1="27410" x2="95485" y2="27066"/>
                          <a14:foregroundMark x1="95485" y1="27066" x2="97763" y2="35813"/>
                          <a14:foregroundMark x1="97763" y1="35813" x2="98426" y2="45317"/>
                          <a14:foregroundMark x1="98426" y1="45317" x2="98177" y2="47796"/>
                          <a14:foregroundMark x1="93413" y1="54477" x2="97722" y2="50275"/>
                          <a14:foregroundMark x1="81897" y1="33884" x2="87572" y2="36088"/>
                          <a14:foregroundMark x1="82353" y1="35882" x2="82519" y2="41047"/>
                          <a14:foregroundMark x1="83099" y1="35399" x2="84590" y2="37879"/>
                          <a14:foregroundMark x1="58492" y1="26446" x2="58782" y2="38567"/>
                          <a14:foregroundMark x1="58782" y1="38361" x2="55344" y2="38843"/>
                          <a14:foregroundMark x1="57871" y1="41804" x2="54764" y2="42080"/>
                          <a14:foregroundMark x1="71624" y1="27410" x2="65244" y2="30785"/>
                          <a14:foregroundMark x1="65244" y1="30785" x2="64913" y2="43664"/>
                          <a14:foregroundMark x1="64913" y1="43664" x2="68310" y2="51584"/>
                          <a14:foregroundMark x1="68310" y1="51584" x2="72825" y2="51033"/>
                          <a14:foregroundMark x1="58782" y1="41667" x2="55012" y2="41667"/>
                          <a14:foregroundMark x1="59072" y1="41185" x2="55261" y2="41667"/>
                          <a14:foregroundMark x1="55261" y1="41667" x2="54640" y2="42355"/>
                        </a14:backgroundRemoval>
                      </a14:imgEffect>
                    </a14:imgLayer>
                  </a14:imgProps>
                </a:ext>
              </a:extLst>
            </a:blip>
            <a:srcRect l="58134" t="22571" b="42979"/>
            <a:stretch/>
          </p:blipFill>
          <p:spPr>
            <a:xfrm>
              <a:off x="8771092" y="912616"/>
              <a:ext cx="2524654" cy="124959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3D984C-F65C-AB48-820A-8C47BBD03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783" b="89946" l="5336" r="97628">
                          <a14:foregroundMark x1="12055" y1="19293" x2="5336" y2="18750"/>
                          <a14:foregroundMark x1="5336" y1="18750" x2="6917" y2="18207"/>
                          <a14:foregroundMark x1="88538" y1="21739" x2="93676" y2="27446"/>
                          <a14:foregroundMark x1="93676" y1="27446" x2="94664" y2="36685"/>
                          <a14:foregroundMark x1="94664" y1="36685" x2="90514" y2="46467"/>
                          <a14:foregroundMark x1="90514" y1="46467" x2="85573" y2="52446"/>
                          <a14:foregroundMark x1="85573" y1="52446" x2="77668" y2="57337"/>
                          <a14:foregroundMark x1="77668" y1="57337" x2="73123" y2="64946"/>
                          <a14:foregroundMark x1="73123" y1="64946" x2="69763" y2="75272"/>
                          <a14:foregroundMark x1="69763" y1="75272" x2="76680" y2="82609"/>
                          <a14:foregroundMark x1="76680" y1="82609" x2="91897" y2="88043"/>
                          <a14:foregroundMark x1="91897" y1="88043" x2="84783" y2="91576"/>
                          <a14:foregroundMark x1="84783" y1="91576" x2="76877" y2="83152"/>
                          <a14:foregroundMark x1="76877" y1="83152" x2="76087" y2="73913"/>
                          <a14:foregroundMark x1="76087" y1="73913" x2="77273" y2="64402"/>
                          <a14:foregroundMark x1="77273" y1="64402" x2="97036" y2="35054"/>
                          <a14:foregroundMark x1="97036" y1="35054" x2="97628" y2="25543"/>
                          <a14:foregroundMark x1="97628" y1="25543" x2="85968" y2="2201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V="1">
              <a:off x="6037688" y="1333878"/>
              <a:ext cx="2826302" cy="2055492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E48CA82C-5363-074D-B127-7646CFF713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57" t="33812" r="48586" b="46354"/>
          <a:stretch/>
        </p:blipFill>
        <p:spPr>
          <a:xfrm>
            <a:off x="5638800" y="2413000"/>
            <a:ext cx="1244794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7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85185E-6 L -0.05482 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47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0.00023 C -0.00026 -0.04028 -0.00052 -0.0706 -0.00078 -0.11042 C -0.00169 -0.13495 -0.01029 -0.12083 -0.01224 -0.1412 C -0.01198 -0.17592 -0.01459 -0.16713 -0.01628 -0.17523 C -0.01628 -0.175 -0.0168 -0.1956 -0.0168 -0.19514 C -0.02031 -0.20046 -0.02201 -0.1912 -0.02526 -0.19583 C -0.02526 -0.12569 -0.02409 -0.06643 -0.02409 0.00509 " pathEditMode="relative" rAng="0" ptsTypes="AAAAAAA">
                                      <p:cBhvr>
                                        <p:cTn id="13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" y="-956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animMotion origin="layout" path="M 2.08333E-6 -0.00023 C -0.00026 -0.04028 -0.00052 -0.0706 -0.00078 -0.11042 C -0.00169 -0.13495 -0.01029 -0.12083 -0.01224 -0.1412 C -0.01198 -0.17592 -0.01459 -0.16713 -0.01628 -0.17523 C -0.01628 -0.175 -0.0168 -0.1956 -0.0168 -0.19514 C -0.02031 -0.20046 -0.02201 -0.1912 -0.02526 -0.19583 C -0.02526 -0.12569 -0.02409 -0.06643 -0.02409 0.00509 " pathEditMode="relative" rAng="0" ptsTypes="AAAAAAA">
                                      <p:cBhvr>
                                        <p:cTn id="15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" y="-958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repeatCount="indefinite" fill="hold" grpId="0" nodeType="withEffect">
                                  <p:stCondLst>
                                    <p:cond delay="760"/>
                                  </p:stCondLst>
                                  <p:childTnLst>
                                    <p:animMotion origin="layout" path="M 2.08333E-6 -0.00023 C -0.00026 -0.04028 -0.00052 -0.0706 -0.00078 -0.11042 C -0.00169 -0.13495 -0.01029 -0.12083 -0.01224 -0.1412 C -0.01198 -0.17592 -0.01459 -0.16713 -0.01628 -0.17523 C -0.01628 -0.175 -0.0168 -0.1956 -0.0168 -0.19514 C -0.02031 -0.20046 -0.02201 -0.1912 -0.02526 -0.19583 C -0.02526 -0.12569 -0.02409 -0.06643 -0.02409 0.00509 " pathEditMode="relative" rAng="0" ptsTypes="AAAAAAA">
                                      <p:cBhvr>
                                        <p:cTn id="1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" y="-958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repeatCount="indefinite" fill="hold" grpId="0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2.08333E-6 -0.00023 C -0.00026 -0.04028 -0.00052 -0.0706 -0.00078 -0.11042 C -0.00169 -0.13495 -0.01029 -0.12083 -0.01224 -0.1412 C -0.01198 -0.17592 -0.01459 -0.16713 -0.01628 -0.17523 C -0.01628 -0.175 -0.0168 -0.1956 -0.0168 -0.19514 C -0.02031 -0.20046 -0.02201 -0.1912 -0.02526 -0.19583 C -0.02526 -0.12569 -0.02409 -0.06643 -0.02409 0.00509 " pathEditMode="relative" rAng="0" ptsTypes="AAAAAAA">
                                      <p:cBhvr>
                                        <p:cTn id="1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" y="-9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ACF0B-3CEE-2949-8BC0-BCBC509AA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8975B-A6F4-E340-A0D5-0F017144F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LED built-in example?</a:t>
            </a:r>
          </a:p>
          <a:p>
            <a:r>
              <a:rPr lang="en-US" dirty="0"/>
              <a:t>Show breadboard variant?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6ECE80-7E12-2F4E-80F8-74E1E5E8885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97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rduino_PluggedIn_On">
            <a:extLst>
              <a:ext uri="{FF2B5EF4-FFF2-40B4-BE49-F238E27FC236}">
                <a16:creationId xmlns:a16="http://schemas.microsoft.com/office/drawing/2014/main" id="{BB47DA2B-79E6-6740-997B-B1076E151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5709"/>
            <a:ext cx="10509421" cy="572658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A730DD2-1BF7-6048-8FCE-B9F2AFF93D7A}"/>
              </a:ext>
            </a:extLst>
          </p:cNvPr>
          <p:cNvSpPr/>
          <p:nvPr/>
        </p:nvSpPr>
        <p:spPr>
          <a:xfrm>
            <a:off x="8799963" y="213843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6E9AE4C-5FB9-AF44-9AD5-7DF5180BFBCC}"/>
              </a:ext>
            </a:extLst>
          </p:cNvPr>
          <p:cNvSpPr/>
          <p:nvPr/>
        </p:nvSpPr>
        <p:spPr>
          <a:xfrm>
            <a:off x="8799963" y="213843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E849DEE-1D67-F748-BDD4-C3F0580F4A65}"/>
              </a:ext>
            </a:extLst>
          </p:cNvPr>
          <p:cNvSpPr/>
          <p:nvPr/>
        </p:nvSpPr>
        <p:spPr>
          <a:xfrm>
            <a:off x="8799963" y="213843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11F869C-2BD8-644F-ACE3-A08C343F1993}"/>
              </a:ext>
            </a:extLst>
          </p:cNvPr>
          <p:cNvSpPr/>
          <p:nvPr/>
        </p:nvSpPr>
        <p:spPr>
          <a:xfrm>
            <a:off x="8799963" y="213843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C434929-66D5-1544-B1F7-F94744E5E5BE}"/>
              </a:ext>
            </a:extLst>
          </p:cNvPr>
          <p:cNvSpPr/>
          <p:nvPr/>
        </p:nvSpPr>
        <p:spPr>
          <a:xfrm>
            <a:off x="8799963" y="213843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32AC727-CB82-0241-9E37-ACEDA9C81BD4}"/>
              </a:ext>
            </a:extLst>
          </p:cNvPr>
          <p:cNvSpPr/>
          <p:nvPr/>
        </p:nvSpPr>
        <p:spPr>
          <a:xfrm>
            <a:off x="8799963" y="213843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95F14CE-18BB-6646-B2B8-052EE5F290B8}"/>
              </a:ext>
            </a:extLst>
          </p:cNvPr>
          <p:cNvSpPr/>
          <p:nvPr/>
        </p:nvSpPr>
        <p:spPr>
          <a:xfrm>
            <a:off x="8799963" y="213843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78824AB-93BA-4A41-9566-E1DFB6AD12C0}"/>
              </a:ext>
            </a:extLst>
          </p:cNvPr>
          <p:cNvSpPr/>
          <p:nvPr/>
        </p:nvSpPr>
        <p:spPr>
          <a:xfrm>
            <a:off x="8799963" y="213843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CD3D924-76EC-D349-900D-2033B358BE9A}"/>
              </a:ext>
            </a:extLst>
          </p:cNvPr>
          <p:cNvSpPr/>
          <p:nvPr/>
        </p:nvSpPr>
        <p:spPr>
          <a:xfrm>
            <a:off x="8799963" y="213843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Arduino_Unplugged">
            <a:extLst>
              <a:ext uri="{FF2B5EF4-FFF2-40B4-BE49-F238E27FC236}">
                <a16:creationId xmlns:a16="http://schemas.microsoft.com/office/drawing/2014/main" id="{ECC39ABE-0DE1-914B-9F58-10C514C7E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5709"/>
            <a:ext cx="10509421" cy="5726581"/>
          </a:xfrm>
          <a:prstGeom prst="rect">
            <a:avLst/>
          </a:prstGeom>
        </p:spPr>
      </p:pic>
      <p:pic>
        <p:nvPicPr>
          <p:cNvPr id="7" name="Arduino_PluggedIn_Off">
            <a:extLst>
              <a:ext uri="{FF2B5EF4-FFF2-40B4-BE49-F238E27FC236}">
                <a16:creationId xmlns:a16="http://schemas.microsoft.com/office/drawing/2014/main" id="{0514013D-5DA0-5F45-B15A-DB7E65C80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65709"/>
            <a:ext cx="10509421" cy="572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4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0.00023 L -1.45833E-6 -0.05578 L -0.00325 -0.075 L -0.01159 -0.08055 L -0.02161 -0.08426 L -0.14935 -0.08588 L -0.16146 -0.09004 C -0.16224 -0.09537 -0.16315 -0.10069 -0.1638 -0.10625 L -0.1638 -0.13055 L -0.1638 -0.13472 L -0.16758 -0.14004 C -0.16797 -0.14652 -0.1681 -0.15301 -0.16849 -0.15949 L -0.17682 -0.1618 C -0.17773 -0.16157 -0.17838 -0.16111 -0.1793 -0.16088 C -0.17943 -0.10393 -0.17982 -0.04745 -0.17982 0.00973 " pathEditMode="relative" rAng="0" ptsTypes="AAAAAAAAAAAAA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5833E-6 -0.00023 L -1.45833E-6 -0.05578 L -0.00325 -0.075 L -0.01159 -0.08055 L -0.02161 -0.08426 L -0.14935 -0.08588 L -0.16146 -0.09004 C -0.16224 -0.09537 -0.16315 -0.10069 -0.1638 -0.10625 L -0.1638 -0.13055 L -0.1638 -0.13472 L -0.16758 -0.14004 C -0.16797 -0.14652 -0.1681 -0.15301 -0.16849 -0.15949 L -0.17682 -0.1618 C -0.17773 -0.16157 -0.17838 -0.16111 -0.1793 -0.16088 C -0.17943 -0.10393 -0.17982 -0.04745 -0.17982 0.00973 " pathEditMode="relative" rAng="0" ptsTypes="AAAAAAAAAAAAAAA">
                                      <p:cBhvr>
                                        <p:cTn id="1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-0.00023 L -1.45833E-6 -0.05578 L -0.00325 -0.075 L -0.01159 -0.08055 L -0.02161 -0.08426 L -0.14935 -0.08588 L -0.16146 -0.09004 C -0.16224 -0.09537 -0.16315 -0.10069 -0.1638 -0.10625 L -0.1638 -0.13055 L -0.1638 -0.13472 L -0.16758 -0.14004 C -0.16797 -0.14652 -0.1681 -0.15301 -0.16849 -0.15949 L -0.17682 -0.1618 C -0.17773 -0.16157 -0.17838 -0.16111 -0.1793 -0.16088 C -0.17943 -0.10393 -0.17982 -0.04745 -0.17982 0.00973 " pathEditMode="relative" rAng="0" ptsTypes="AAAAAAAAAAAAAAA">
                                      <p:cBhvr>
                                        <p:cTn id="1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45833E-6 -0.00023 L -1.45833E-6 -0.05578 L -0.00325 -0.075 L -0.01159 -0.08055 L -0.02161 -0.08426 L -0.14935 -0.08588 L -0.16146 -0.09004 C -0.16224 -0.09537 -0.16315 -0.10069 -0.1638 -0.10625 L -0.1638 -0.13055 L -0.1638 -0.13472 L -0.16758 -0.14004 C -0.16797 -0.14652 -0.1681 -0.15301 -0.16849 -0.15949 L -0.17682 -0.1618 C -0.17773 -0.16157 -0.17838 -0.16111 -0.1793 -0.16088 C -0.17943 -0.10393 -0.17982 -0.04745 -0.17982 0.00973 " pathEditMode="relative" rAng="0" ptsTypes="AAAAAAAAAAAAAAA">
                                      <p:cBhvr>
                                        <p:cTn id="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45833E-6 -0.00023 L -1.45833E-6 -0.05578 L -0.00325 -0.075 L -0.01159 -0.08055 L -0.02161 -0.08426 L -0.14935 -0.08588 L -0.16146 -0.09004 C -0.16224 -0.09537 -0.16315 -0.10069 -0.1638 -0.10625 L -0.1638 -0.13055 L -0.1638 -0.13472 L -0.16758 -0.14004 C -0.16797 -0.14652 -0.1681 -0.15301 -0.16849 -0.15949 L -0.17682 -0.1618 C -0.17773 -0.16157 -0.17838 -0.16111 -0.1793 -0.16088 C -0.17943 -0.10393 -0.17982 -0.04745 -0.17982 0.00973 " pathEditMode="relative" rAng="0" ptsTypes="AAAAAAAAAAAAAAA">
                                      <p:cBhvr>
                                        <p:cTn id="1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45833E-6 -0.00023 L -1.45833E-6 -0.05578 L -0.00325 -0.075 L -0.01159 -0.08055 L -0.02161 -0.08426 L -0.14935 -0.08588 L -0.16146 -0.09004 C -0.16224 -0.09537 -0.16315 -0.10069 -0.1638 -0.10625 L -0.1638 -0.13055 L -0.1638 -0.13472 L -0.16758 -0.14004 C -0.16797 -0.14652 -0.1681 -0.15301 -0.16849 -0.15949 L -0.17682 -0.1618 C -0.17773 -0.16157 -0.17838 -0.16111 -0.1793 -0.16088 C -0.17943 -0.10393 -0.17982 -0.04745 -0.17982 0.00973 " pathEditMode="relative" rAng="0" ptsTypes="AAAAAAAAAAAAAAA">
                                      <p:cBhvr>
                                        <p:cTn id="1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45833E-6 -0.00023 L -1.45833E-6 -0.05578 L -0.00325 -0.075 L -0.01159 -0.08055 L -0.02161 -0.08426 L -0.14935 -0.08588 L -0.16146 -0.09004 C -0.16224 -0.09537 -0.16315 -0.10069 -0.1638 -0.10625 L -0.1638 -0.13055 L -0.1638 -0.13472 L -0.16758 -0.14004 C -0.16797 -0.14652 -0.1681 -0.15301 -0.16849 -0.15949 L -0.17682 -0.1618 C -0.17773 -0.16157 -0.17838 -0.16111 -0.1793 -0.16088 C -0.17943 -0.10393 -0.17982 -0.04745 -0.17982 0.00973 " pathEditMode="relative" rAng="0" ptsTypes="AAAAAAAAAAAAAAA">
                                      <p:cBhvr>
                                        <p:cTn id="2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1.45833E-6 -0.00023 L -1.45833E-6 -0.05578 L -0.00325 -0.075 L -0.01159 -0.08055 L -0.02161 -0.08426 L -0.14935 -0.08588 L -0.16146 -0.09004 C -0.16224 -0.09537 -0.16315 -0.10069 -0.1638 -0.10625 L -0.1638 -0.13055 L -0.1638 -0.13472 L -0.16758 -0.14004 C -0.16797 -0.14652 -0.1681 -0.15301 -0.16849 -0.15949 L -0.17682 -0.1618 C -0.17773 -0.16157 -0.17838 -0.16111 -0.1793 -0.16088 C -0.17943 -0.10393 -0.17982 -0.04745 -0.17982 0.00973 " pathEditMode="relative" rAng="0" ptsTypes="AAAAAAAAAAAAAAA">
                                      <p:cBhvr>
                                        <p:cTn id="2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45833E-6 -0.00023 L -1.45833E-6 -0.05578 L -0.00325 -0.075 L -0.01159 -0.08055 L -0.02161 -0.08426 L -0.14935 -0.08588 L -0.16146 -0.09004 C -0.16224 -0.09537 -0.16315 -0.10069 -0.1638 -0.10625 L -0.1638 -0.13055 L -0.1638 -0.13472 L -0.16758 -0.14004 C -0.16797 -0.14652 -0.1681 -0.15301 -0.16849 -0.15949 L -0.17682 -0.1618 C -0.17773 -0.16157 -0.17838 -0.16111 -0.1793 -0.16088 C -0.17943 -0.10393 -0.17982 -0.04745 -0.17982 0.00973 " pathEditMode="relative" rAng="0" ptsTypes="AAAAAAAAAAAAAAA">
                                      <p:cBhvr>
                                        <p:cTn id="2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00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 animBg="1"/>
      <p:bldP spid="19" grpId="0" animBg="1"/>
      <p:bldP spid="20" grpId="0" animBg="1"/>
      <p:bldP spid="21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rduino_PluggedIn_On">
            <a:extLst>
              <a:ext uri="{FF2B5EF4-FFF2-40B4-BE49-F238E27FC236}">
                <a16:creationId xmlns:a16="http://schemas.microsoft.com/office/drawing/2014/main" id="{BB47DA2B-79E6-6740-997B-B1076E151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597" y="718634"/>
            <a:ext cx="4596301" cy="250452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A730DD2-1BF7-6048-8FCE-B9F2AFF93D7A}"/>
              </a:ext>
            </a:extLst>
          </p:cNvPr>
          <p:cNvSpPr/>
          <p:nvPr/>
        </p:nvSpPr>
        <p:spPr>
          <a:xfrm>
            <a:off x="10876476" y="1209290"/>
            <a:ext cx="698207" cy="69820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6E9AE4C-5FB9-AF44-9AD5-7DF5180BFBCC}"/>
              </a:ext>
            </a:extLst>
          </p:cNvPr>
          <p:cNvSpPr/>
          <p:nvPr/>
        </p:nvSpPr>
        <p:spPr>
          <a:xfrm>
            <a:off x="10876476" y="1209290"/>
            <a:ext cx="698207" cy="69820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E849DEE-1D67-F748-BDD4-C3F0580F4A65}"/>
              </a:ext>
            </a:extLst>
          </p:cNvPr>
          <p:cNvSpPr/>
          <p:nvPr/>
        </p:nvSpPr>
        <p:spPr>
          <a:xfrm>
            <a:off x="10876476" y="1209290"/>
            <a:ext cx="698207" cy="69820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11F869C-2BD8-644F-ACE3-A08C343F1993}"/>
              </a:ext>
            </a:extLst>
          </p:cNvPr>
          <p:cNvSpPr/>
          <p:nvPr/>
        </p:nvSpPr>
        <p:spPr>
          <a:xfrm>
            <a:off x="10876476" y="1209290"/>
            <a:ext cx="698207" cy="69820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C434929-66D5-1544-B1F7-F94744E5E5BE}"/>
              </a:ext>
            </a:extLst>
          </p:cNvPr>
          <p:cNvSpPr/>
          <p:nvPr/>
        </p:nvSpPr>
        <p:spPr>
          <a:xfrm>
            <a:off x="10876476" y="1209290"/>
            <a:ext cx="698207" cy="69820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32AC727-CB82-0241-9E37-ACEDA9C81BD4}"/>
              </a:ext>
            </a:extLst>
          </p:cNvPr>
          <p:cNvSpPr/>
          <p:nvPr/>
        </p:nvSpPr>
        <p:spPr>
          <a:xfrm>
            <a:off x="10876476" y="1209290"/>
            <a:ext cx="698207" cy="69820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95F14CE-18BB-6646-B2B8-052EE5F290B8}"/>
              </a:ext>
            </a:extLst>
          </p:cNvPr>
          <p:cNvSpPr/>
          <p:nvPr/>
        </p:nvSpPr>
        <p:spPr>
          <a:xfrm>
            <a:off x="10876476" y="1209290"/>
            <a:ext cx="698207" cy="69820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78824AB-93BA-4A41-9566-E1DFB6AD12C0}"/>
              </a:ext>
            </a:extLst>
          </p:cNvPr>
          <p:cNvSpPr/>
          <p:nvPr/>
        </p:nvSpPr>
        <p:spPr>
          <a:xfrm>
            <a:off x="10876476" y="1209290"/>
            <a:ext cx="698207" cy="69820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CD3D924-76EC-D349-900D-2033B358BE9A}"/>
              </a:ext>
            </a:extLst>
          </p:cNvPr>
          <p:cNvSpPr/>
          <p:nvPr/>
        </p:nvSpPr>
        <p:spPr>
          <a:xfrm>
            <a:off x="10876476" y="1209290"/>
            <a:ext cx="698207" cy="69820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Arduino_Unplugged">
            <a:extLst>
              <a:ext uri="{FF2B5EF4-FFF2-40B4-BE49-F238E27FC236}">
                <a16:creationId xmlns:a16="http://schemas.microsoft.com/office/drawing/2014/main" id="{ECC39ABE-0DE1-914B-9F58-10C514C7E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597" y="718634"/>
            <a:ext cx="4596301" cy="2504523"/>
          </a:xfrm>
          <a:prstGeom prst="rect">
            <a:avLst/>
          </a:prstGeom>
        </p:spPr>
      </p:pic>
      <p:pic>
        <p:nvPicPr>
          <p:cNvPr id="7" name="Arduino_PluggedIn_Off">
            <a:extLst>
              <a:ext uri="{FF2B5EF4-FFF2-40B4-BE49-F238E27FC236}">
                <a16:creationId xmlns:a16="http://schemas.microsoft.com/office/drawing/2014/main" id="{0514013D-5DA0-5F45-B15A-DB7E65C80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9597" y="718634"/>
            <a:ext cx="4596301" cy="25045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1C0A73-7156-BC4A-A48D-22CE3E9B0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0299" y="-249120"/>
            <a:ext cx="8115300" cy="6121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2A4BFA-0852-B047-AF06-B0E0B716E2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5435" y="718634"/>
            <a:ext cx="6331931" cy="491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23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0.00023 L -3.125E-6 -0.05578 L -0.00325 -0.075 L -0.01159 -0.08055 L -0.02161 -0.08425 L -0.14935 -0.08587 L -0.16146 -0.09004 C -0.16224 -0.09537 -0.16315 -0.10069 -0.1638 -0.10625 L -0.1638 -0.13055 L -0.1638 -0.13472 L -0.16757 -0.14004 C -0.16797 -0.14652 -0.1681 -0.153 -0.16849 -0.15949 L -0.17682 -0.1618 C -0.17773 -0.16157 -0.17838 -0.16111 -0.17929 -0.16087 C -0.17942 -0.10393 -0.17981 -0.04745 -0.17981 0.00973 " pathEditMode="relative" rAng="0" ptsTypes="AAAAAAAAAAAAA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125E-6 -0.00023 L -3.125E-6 -0.05578 L -0.00325 -0.075 L -0.01159 -0.08055 L -0.02161 -0.08425 L -0.14935 -0.08587 L -0.16146 -0.09004 C -0.16224 -0.09537 -0.16315 -0.10069 -0.1638 -0.10625 L -0.1638 -0.13055 L -0.1638 -0.13472 L -0.16757 -0.14004 C -0.16797 -0.14652 -0.1681 -0.153 -0.16849 -0.15949 L -0.17682 -0.1618 C -0.17773 -0.16157 -0.17838 -0.16111 -0.17929 -0.16087 C -0.17942 -0.10393 -0.17981 -0.04745 -0.17981 0.00973 " pathEditMode="relative" rAng="0" ptsTypes="AAAAAAAAAAAAAAA">
                                      <p:cBhvr>
                                        <p:cTn id="1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125E-6 -0.00023 L -3.125E-6 -0.05578 L -0.00325 -0.075 L -0.01159 -0.08055 L -0.02161 -0.08425 L -0.14935 -0.08587 L -0.16146 -0.09004 C -0.16224 -0.09537 -0.16315 -0.10069 -0.1638 -0.10625 L -0.1638 -0.13055 L -0.1638 -0.13472 L -0.16757 -0.14004 C -0.16797 -0.14652 -0.1681 -0.153 -0.16849 -0.15949 L -0.17682 -0.1618 C -0.17773 -0.16157 -0.17838 -0.16111 -0.17929 -0.16087 C -0.17942 -0.10393 -0.17981 -0.04745 -0.17981 0.00973 " pathEditMode="relative" rAng="0" ptsTypes="AAAAAAAAAAAAAAA">
                                      <p:cBhvr>
                                        <p:cTn id="1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125E-6 -0.00023 L -3.125E-6 -0.05578 L -0.00325 -0.075 L -0.01159 -0.08055 L -0.02161 -0.08425 L -0.14935 -0.08587 L -0.16146 -0.09004 C -0.16224 -0.09537 -0.16315 -0.10069 -0.1638 -0.10625 L -0.1638 -0.13055 L -0.1638 -0.13472 L -0.16757 -0.14004 C -0.16797 -0.14652 -0.1681 -0.153 -0.16849 -0.15949 L -0.17682 -0.1618 C -0.17773 -0.16157 -0.17838 -0.16111 -0.17929 -0.16087 C -0.17942 -0.10393 -0.17981 -0.04745 -0.17981 0.00973 " pathEditMode="relative" rAng="0" ptsTypes="AAAAAAAAAAAAAAA">
                                      <p:cBhvr>
                                        <p:cTn id="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125E-6 -0.00023 L -3.125E-6 -0.05578 L -0.00325 -0.075 L -0.01159 -0.08055 L -0.02161 -0.08425 L -0.14935 -0.08587 L -0.16146 -0.09004 C -0.16224 -0.09537 -0.16315 -0.10069 -0.1638 -0.10625 L -0.1638 -0.13055 L -0.1638 -0.13472 L -0.16757 -0.14004 C -0.16797 -0.14652 -0.1681 -0.153 -0.16849 -0.15949 L -0.17682 -0.1618 C -0.17773 -0.16157 -0.17838 -0.16111 -0.17929 -0.16087 C -0.17942 -0.10393 -0.17981 -0.04745 -0.17981 0.00973 " pathEditMode="relative" rAng="0" ptsTypes="AAAAAAAAAAAAAAA">
                                      <p:cBhvr>
                                        <p:cTn id="1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3.125E-6 -0.00023 L -3.125E-6 -0.05578 L -0.00325 -0.075 L -0.01159 -0.08055 L -0.02161 -0.08425 L -0.14935 -0.08587 L -0.16146 -0.09004 C -0.16224 -0.09537 -0.16315 -0.10069 -0.1638 -0.10625 L -0.1638 -0.13055 L -0.1638 -0.13472 L -0.16757 -0.14004 C -0.16797 -0.14652 -0.1681 -0.153 -0.16849 -0.15949 L -0.17682 -0.1618 C -0.17773 -0.16157 -0.17838 -0.16111 -0.17929 -0.16087 C -0.17942 -0.10393 -0.17981 -0.04745 -0.17981 0.00973 " pathEditMode="relative" rAng="0" ptsTypes="AAAAAAAAAAAAAAA">
                                      <p:cBhvr>
                                        <p:cTn id="1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125E-6 -0.00023 L -3.125E-6 -0.05578 L -0.00325 -0.075 L -0.01159 -0.08055 L -0.02161 -0.08425 L -0.14935 -0.08587 L -0.16146 -0.09004 C -0.16224 -0.09537 -0.16315 -0.10069 -0.1638 -0.10625 L -0.1638 -0.13055 L -0.1638 -0.13472 L -0.16757 -0.14004 C -0.16797 -0.14652 -0.1681 -0.153 -0.16849 -0.15949 L -0.17682 -0.1618 C -0.17773 -0.16157 -0.17838 -0.16111 -0.17929 -0.16087 C -0.17942 -0.10393 -0.17981 -0.04745 -0.17981 0.00973 " pathEditMode="relative" rAng="0" ptsTypes="AAAAAAAAAAAAAAA">
                                      <p:cBhvr>
                                        <p:cTn id="2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3.125E-6 -0.00023 L -3.125E-6 -0.05578 L -0.00325 -0.075 L -0.01159 -0.08055 L -0.02161 -0.08425 L -0.14935 -0.08587 L -0.16146 -0.09004 C -0.16224 -0.09537 -0.16315 -0.10069 -0.1638 -0.10625 L -0.1638 -0.13055 L -0.1638 -0.13472 L -0.16757 -0.14004 C -0.16797 -0.14652 -0.1681 -0.153 -0.16849 -0.15949 L -0.17682 -0.1618 C -0.17773 -0.16157 -0.17838 -0.16111 -0.17929 -0.16087 C -0.17942 -0.10393 -0.17981 -0.04745 -0.17981 0.00973 " pathEditMode="relative" rAng="0" ptsTypes="AAAAAAAAAAAAAAA">
                                      <p:cBhvr>
                                        <p:cTn id="2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125E-6 -0.00023 L -3.125E-6 -0.05578 L -0.00325 -0.075 L -0.01159 -0.08055 L -0.02161 -0.08425 L -0.14935 -0.08587 L -0.16146 -0.09004 C -0.16224 -0.09537 -0.16315 -0.10069 -0.1638 -0.10625 L -0.1638 -0.13055 L -0.1638 -0.13472 L -0.16757 -0.14004 C -0.16797 -0.14652 -0.1681 -0.153 -0.16849 -0.15949 L -0.17682 -0.1618 C -0.17773 -0.16157 -0.17838 -0.16111 -0.17929 -0.16087 C -0.17942 -0.10393 -0.17981 -0.04745 -0.17981 0.00973 " pathEditMode="relative" rAng="0" ptsTypes="AAAAAAAAAAAAAAA">
                                      <p:cBhvr>
                                        <p:cTn id="2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00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 animBg="1"/>
      <p:bldP spid="19" grpId="0" animBg="1"/>
      <p:bldP spid="20" grpId="0" animBg="1"/>
      <p:bldP spid="21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rduino_PluggedIn_On">
            <a:extLst>
              <a:ext uri="{FF2B5EF4-FFF2-40B4-BE49-F238E27FC236}">
                <a16:creationId xmlns:a16="http://schemas.microsoft.com/office/drawing/2014/main" id="{BB47DA2B-79E6-6740-997B-B1076E151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0400" y="718634"/>
            <a:ext cx="4596301" cy="2504523"/>
          </a:xfrm>
          <a:prstGeom prst="rect">
            <a:avLst/>
          </a:prstGeom>
        </p:spPr>
      </p:pic>
      <p:pic>
        <p:nvPicPr>
          <p:cNvPr id="5" name="Arduino_Unplugged">
            <a:extLst>
              <a:ext uri="{FF2B5EF4-FFF2-40B4-BE49-F238E27FC236}">
                <a16:creationId xmlns:a16="http://schemas.microsoft.com/office/drawing/2014/main" id="{ECC39ABE-0DE1-914B-9F58-10C514C7E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0400" y="718634"/>
            <a:ext cx="4596301" cy="2504523"/>
          </a:xfrm>
          <a:prstGeom prst="rect">
            <a:avLst/>
          </a:prstGeom>
        </p:spPr>
      </p:pic>
      <p:pic>
        <p:nvPicPr>
          <p:cNvPr id="7" name="Arduino_PluggedIn_Off">
            <a:extLst>
              <a:ext uri="{FF2B5EF4-FFF2-40B4-BE49-F238E27FC236}">
                <a16:creationId xmlns:a16="http://schemas.microsoft.com/office/drawing/2014/main" id="{0514013D-5DA0-5F45-B15A-DB7E65C80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0400" y="718634"/>
            <a:ext cx="4596301" cy="25045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1C0A73-7156-BC4A-A48D-22CE3E9B0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0299" y="-249120"/>
            <a:ext cx="8115300" cy="6121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2A4BFA-0852-B047-AF06-B0E0B716E2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9309" y="1309308"/>
            <a:ext cx="6331931" cy="491855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AFAC307-72C8-934B-ABE9-33C7BA0BC2D8}"/>
              </a:ext>
            </a:extLst>
          </p:cNvPr>
          <p:cNvGrpSpPr/>
          <p:nvPr/>
        </p:nvGrpSpPr>
        <p:grpSpPr>
          <a:xfrm>
            <a:off x="3208421" y="2516323"/>
            <a:ext cx="2466720" cy="1015663"/>
            <a:chOff x="3208421" y="1970895"/>
            <a:chExt cx="2466720" cy="10156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22614B-B0A8-5142-9758-04884C985AFB}"/>
                </a:ext>
              </a:extLst>
            </p:cNvPr>
            <p:cNvSpPr txBox="1"/>
            <p:nvPr/>
          </p:nvSpPr>
          <p:spPr>
            <a:xfrm>
              <a:off x="3208421" y="1970895"/>
              <a:ext cx="2003562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Arduino powered on </a:t>
              </a:r>
            </a:p>
            <a:p>
              <a:pPr algn="r"/>
              <a:r>
                <a:rPr lang="en-US" sz="1400" b="1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setup() </a:t>
              </a:r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is called immediately once and only once. Put your initialization code here.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FDE1910-889D-FD44-8C65-C5FA55537DE9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D35D12F-CA2B-284D-AF83-F438CA99C97C}"/>
              </a:ext>
            </a:extLst>
          </p:cNvPr>
          <p:cNvGrpSpPr/>
          <p:nvPr/>
        </p:nvGrpSpPr>
        <p:grpSpPr>
          <a:xfrm>
            <a:off x="2967790" y="2988982"/>
            <a:ext cx="2707351" cy="1015663"/>
            <a:chOff x="2967790" y="1970895"/>
            <a:chExt cx="2707351" cy="101566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2E33E5A-2FAF-E84B-8FFF-0239814A801F}"/>
                </a:ext>
              </a:extLst>
            </p:cNvPr>
            <p:cNvSpPr txBox="1"/>
            <p:nvPr/>
          </p:nvSpPr>
          <p:spPr>
            <a:xfrm>
              <a:off x="2967790" y="1970895"/>
              <a:ext cx="2244194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Run initial setup() code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Pins 0 – 13 can be either input or output. </a:t>
              </a:r>
              <a:r>
                <a:rPr lang="en-US" sz="1400" b="1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Set Pin 3 to output </a:t>
              </a:r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to control the connected LED.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9D49DE5-A732-EC42-B702-E565DCE72B82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0F47F95-C971-A040-B93A-8A9EDD460C3A}"/>
              </a:ext>
            </a:extLst>
          </p:cNvPr>
          <p:cNvGrpSpPr/>
          <p:nvPr/>
        </p:nvGrpSpPr>
        <p:grpSpPr>
          <a:xfrm>
            <a:off x="2534653" y="3651428"/>
            <a:ext cx="3140488" cy="1231106"/>
            <a:chOff x="2534653" y="1970895"/>
            <a:chExt cx="3140488" cy="123110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832F5FD-98D2-E44B-85CF-7696ED1935CB}"/>
                </a:ext>
              </a:extLst>
            </p:cNvPr>
            <p:cNvSpPr txBox="1"/>
            <p:nvPr/>
          </p:nvSpPr>
          <p:spPr>
            <a:xfrm>
              <a:off x="2534653" y="1970895"/>
              <a:ext cx="2677330" cy="123110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After setup(), loop() is called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After setup() completes, loop() is called automatically. When loop() ends, it is run again and again (until the Arduino is shut off or reprogrammed)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327DAA1-F099-1841-A296-CF80812F7E32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6215E35-968D-8947-9A71-A1D2ED80AD35}"/>
              </a:ext>
            </a:extLst>
          </p:cNvPr>
          <p:cNvGrpSpPr/>
          <p:nvPr/>
        </p:nvGrpSpPr>
        <p:grpSpPr>
          <a:xfrm>
            <a:off x="2743200" y="3891115"/>
            <a:ext cx="2931941" cy="800219"/>
            <a:chOff x="2743200" y="3891115"/>
            <a:chExt cx="2931941" cy="80021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E223E77-9A8A-694E-AE22-CE9E6F2DDFE3}"/>
                </a:ext>
              </a:extLst>
            </p:cNvPr>
            <p:cNvSpPr txBox="1"/>
            <p:nvPr/>
          </p:nvSpPr>
          <p:spPr>
            <a:xfrm>
              <a:off x="2743200" y="3891115"/>
              <a:ext cx="2468784" cy="8002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 err="1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digitalWrite</a:t>
              </a:r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(3, HIGH)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Output a HIGH signal (5V) on Pin 3 and then wait for one second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128401D-346C-B44D-9CEE-84FA65BEB212}"/>
                </a:ext>
              </a:extLst>
            </p:cNvPr>
            <p:cNvCxnSpPr/>
            <p:nvPr/>
          </p:nvCxnSpPr>
          <p:spPr>
            <a:xfrm>
              <a:off x="5309381" y="4048818"/>
              <a:ext cx="36576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3FEADAE-D51E-8D40-B8AB-90CD9083A222}"/>
                </a:ext>
              </a:extLst>
            </p:cNvPr>
            <p:cNvCxnSpPr/>
            <p:nvPr/>
          </p:nvCxnSpPr>
          <p:spPr>
            <a:xfrm>
              <a:off x="5309381" y="4217260"/>
              <a:ext cx="36576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618A18E-58EC-164B-81DD-26CE6FF8A9C0}"/>
              </a:ext>
            </a:extLst>
          </p:cNvPr>
          <p:cNvGrpSpPr/>
          <p:nvPr/>
        </p:nvGrpSpPr>
        <p:grpSpPr>
          <a:xfrm>
            <a:off x="2727158" y="4354085"/>
            <a:ext cx="2931941" cy="800219"/>
            <a:chOff x="2743200" y="3891115"/>
            <a:chExt cx="2931941" cy="80021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2ED4222-C9E9-2847-BBD4-987BCC1E7CD3}"/>
                </a:ext>
              </a:extLst>
            </p:cNvPr>
            <p:cNvSpPr txBox="1"/>
            <p:nvPr/>
          </p:nvSpPr>
          <p:spPr>
            <a:xfrm>
              <a:off x="2743200" y="3891115"/>
              <a:ext cx="2468784" cy="8002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 err="1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digitalWrite</a:t>
              </a:r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(3, LOW)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Output a LOW signal (0V) on Pin 3 and then wait for one second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2B5A678-D3C5-6340-B844-DB6F0F9E1989}"/>
                </a:ext>
              </a:extLst>
            </p:cNvPr>
            <p:cNvCxnSpPr/>
            <p:nvPr/>
          </p:nvCxnSpPr>
          <p:spPr>
            <a:xfrm>
              <a:off x="5309381" y="4048818"/>
              <a:ext cx="36576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163AE5B-944B-A240-95BE-9080CC41D003}"/>
                </a:ext>
              </a:extLst>
            </p:cNvPr>
            <p:cNvCxnSpPr/>
            <p:nvPr/>
          </p:nvCxnSpPr>
          <p:spPr>
            <a:xfrm>
              <a:off x="5309381" y="4217260"/>
              <a:ext cx="36576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8C84456-423D-6148-A7EA-E03575DC336F}"/>
              </a:ext>
            </a:extLst>
          </p:cNvPr>
          <p:cNvGrpSpPr/>
          <p:nvPr/>
        </p:nvGrpSpPr>
        <p:grpSpPr>
          <a:xfrm>
            <a:off x="2358189" y="4789759"/>
            <a:ext cx="3316952" cy="800219"/>
            <a:chOff x="2358189" y="1970895"/>
            <a:chExt cx="3316952" cy="80021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53EA98D-5E80-F644-90D1-1775B6F9C8A7}"/>
                </a:ext>
              </a:extLst>
            </p:cNvPr>
            <p:cNvSpPr txBox="1"/>
            <p:nvPr/>
          </p:nvSpPr>
          <p:spPr>
            <a:xfrm>
              <a:off x="2358189" y="1970895"/>
              <a:ext cx="2853795" cy="8002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End of loop(), call loop() again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When </a:t>
              </a:r>
              <a:r>
                <a:rPr lang="en-US" sz="1400" b="1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loop() </a:t>
              </a:r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ends, it is called again automatically. This loop continues forever.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092D4C9-D60B-C946-83EB-C262F8397A6D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52940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rduino_PluggedIn_On">
            <a:extLst>
              <a:ext uri="{FF2B5EF4-FFF2-40B4-BE49-F238E27FC236}">
                <a16:creationId xmlns:a16="http://schemas.microsoft.com/office/drawing/2014/main" id="{BB47DA2B-79E6-6740-997B-B1076E151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155" y="822643"/>
            <a:ext cx="3239386" cy="1765140"/>
          </a:xfrm>
          <a:prstGeom prst="rect">
            <a:avLst/>
          </a:prstGeom>
        </p:spPr>
      </p:pic>
      <p:pic>
        <p:nvPicPr>
          <p:cNvPr id="5" name="Arduino_Unplugged">
            <a:extLst>
              <a:ext uri="{FF2B5EF4-FFF2-40B4-BE49-F238E27FC236}">
                <a16:creationId xmlns:a16="http://schemas.microsoft.com/office/drawing/2014/main" id="{ECC39ABE-0DE1-914B-9F58-10C514C7E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7155" y="822643"/>
            <a:ext cx="3239386" cy="1765140"/>
          </a:xfrm>
          <a:prstGeom prst="rect">
            <a:avLst/>
          </a:prstGeom>
        </p:spPr>
      </p:pic>
      <p:pic>
        <p:nvPicPr>
          <p:cNvPr id="7" name="Arduino_PluggedIn_Off">
            <a:extLst>
              <a:ext uri="{FF2B5EF4-FFF2-40B4-BE49-F238E27FC236}">
                <a16:creationId xmlns:a16="http://schemas.microsoft.com/office/drawing/2014/main" id="{0514013D-5DA0-5F45-B15A-DB7E65C80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7155" y="822643"/>
            <a:ext cx="3239386" cy="17651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1C0A73-7156-BC4A-A48D-22CE3E9B0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0299" y="-249120"/>
            <a:ext cx="8115300" cy="6121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2A4BFA-0852-B047-AF06-B0E0B716E2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7380" y="1116803"/>
            <a:ext cx="6331931" cy="4918554"/>
          </a:xfrm>
          <a:prstGeom prst="rect">
            <a:avLst/>
          </a:prstGeom>
          <a:noFill/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AFAC307-72C8-934B-ABE9-33C7BA0BC2D8}"/>
              </a:ext>
            </a:extLst>
          </p:cNvPr>
          <p:cNvGrpSpPr/>
          <p:nvPr/>
        </p:nvGrpSpPr>
        <p:grpSpPr>
          <a:xfrm>
            <a:off x="776492" y="2323818"/>
            <a:ext cx="2466720" cy="1015663"/>
            <a:chOff x="3208421" y="1970895"/>
            <a:chExt cx="2466720" cy="1015663"/>
          </a:xfrm>
          <a:noFill/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22614B-B0A8-5142-9758-04884C985AFB}"/>
                </a:ext>
              </a:extLst>
            </p:cNvPr>
            <p:cNvSpPr txBox="1"/>
            <p:nvPr/>
          </p:nvSpPr>
          <p:spPr>
            <a:xfrm>
              <a:off x="3208421" y="1970895"/>
              <a:ext cx="2003562" cy="1015663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Arduino powered on </a:t>
              </a:r>
            </a:p>
            <a:p>
              <a:pPr algn="r"/>
              <a:r>
                <a:rPr lang="en-US" sz="1400" b="1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setup() </a:t>
              </a:r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is called immediately once and only once. Put your initialization code here.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FDE1910-889D-FD44-8C65-C5FA55537DE9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D35D12F-CA2B-284D-AF83-F438CA99C97C}"/>
              </a:ext>
            </a:extLst>
          </p:cNvPr>
          <p:cNvGrpSpPr/>
          <p:nvPr/>
        </p:nvGrpSpPr>
        <p:grpSpPr>
          <a:xfrm>
            <a:off x="535861" y="2796477"/>
            <a:ext cx="2707351" cy="1015663"/>
            <a:chOff x="2967790" y="1970895"/>
            <a:chExt cx="2707351" cy="1015663"/>
          </a:xfrm>
          <a:noFill/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2E33E5A-2FAF-E84B-8FFF-0239814A801F}"/>
                </a:ext>
              </a:extLst>
            </p:cNvPr>
            <p:cNvSpPr txBox="1"/>
            <p:nvPr/>
          </p:nvSpPr>
          <p:spPr>
            <a:xfrm>
              <a:off x="2967790" y="1970895"/>
              <a:ext cx="2244194" cy="1015663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Run initial setup() code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Pins 0 – 13 can be either input or output. </a:t>
              </a:r>
              <a:r>
                <a:rPr lang="en-US" sz="1400" b="1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Set Pin 3 to output </a:t>
              </a:r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to control the connected LED.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9D49DE5-A732-EC42-B702-E565DCE72B82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0F47F95-C971-A040-B93A-8A9EDD460C3A}"/>
              </a:ext>
            </a:extLst>
          </p:cNvPr>
          <p:cNvGrpSpPr/>
          <p:nvPr/>
        </p:nvGrpSpPr>
        <p:grpSpPr>
          <a:xfrm>
            <a:off x="102724" y="3458923"/>
            <a:ext cx="3140488" cy="1231106"/>
            <a:chOff x="2534653" y="1970895"/>
            <a:chExt cx="3140488" cy="1231106"/>
          </a:xfrm>
          <a:noFill/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832F5FD-98D2-E44B-85CF-7696ED1935CB}"/>
                </a:ext>
              </a:extLst>
            </p:cNvPr>
            <p:cNvSpPr txBox="1"/>
            <p:nvPr/>
          </p:nvSpPr>
          <p:spPr>
            <a:xfrm>
              <a:off x="2534653" y="1970895"/>
              <a:ext cx="2677330" cy="1231106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After setup(), loop() is called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After setup() completes, loop() is called automatically. When loop() ends, it is run again and again (until the Arduino is shut off or reprogrammed)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327DAA1-F099-1841-A296-CF80812F7E32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6215E35-968D-8947-9A71-A1D2ED80AD35}"/>
              </a:ext>
            </a:extLst>
          </p:cNvPr>
          <p:cNvGrpSpPr/>
          <p:nvPr/>
        </p:nvGrpSpPr>
        <p:grpSpPr>
          <a:xfrm>
            <a:off x="311271" y="3698610"/>
            <a:ext cx="2931941" cy="800219"/>
            <a:chOff x="2743200" y="3891115"/>
            <a:chExt cx="2931941" cy="800219"/>
          </a:xfrm>
          <a:noFill/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E223E77-9A8A-694E-AE22-CE9E6F2DDFE3}"/>
                </a:ext>
              </a:extLst>
            </p:cNvPr>
            <p:cNvSpPr txBox="1"/>
            <p:nvPr/>
          </p:nvSpPr>
          <p:spPr>
            <a:xfrm>
              <a:off x="2743200" y="3891115"/>
              <a:ext cx="2468784" cy="800219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 err="1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digitalWrite</a:t>
              </a:r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(3, HIGH)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Output a HIGH signal (5V) on Pin 3 and then wait for one second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128401D-346C-B44D-9CEE-84FA65BEB212}"/>
                </a:ext>
              </a:extLst>
            </p:cNvPr>
            <p:cNvCxnSpPr/>
            <p:nvPr/>
          </p:nvCxnSpPr>
          <p:spPr>
            <a:xfrm>
              <a:off x="5309381" y="404881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3FEADAE-D51E-8D40-B8AB-90CD9083A222}"/>
                </a:ext>
              </a:extLst>
            </p:cNvPr>
            <p:cNvCxnSpPr/>
            <p:nvPr/>
          </p:nvCxnSpPr>
          <p:spPr>
            <a:xfrm>
              <a:off x="5309381" y="4217260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618A18E-58EC-164B-81DD-26CE6FF8A9C0}"/>
              </a:ext>
            </a:extLst>
          </p:cNvPr>
          <p:cNvGrpSpPr/>
          <p:nvPr/>
        </p:nvGrpSpPr>
        <p:grpSpPr>
          <a:xfrm>
            <a:off x="311271" y="4161580"/>
            <a:ext cx="2931941" cy="800219"/>
            <a:chOff x="2743200" y="3891115"/>
            <a:chExt cx="2931941" cy="800219"/>
          </a:xfrm>
          <a:noFill/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2ED4222-C9E9-2847-BBD4-987BCC1E7CD3}"/>
                </a:ext>
              </a:extLst>
            </p:cNvPr>
            <p:cNvSpPr txBox="1"/>
            <p:nvPr/>
          </p:nvSpPr>
          <p:spPr>
            <a:xfrm>
              <a:off x="2743200" y="3891115"/>
              <a:ext cx="2468784" cy="800219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 err="1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digitalWrite</a:t>
              </a:r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(3, LOW)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Output a LOW signal (0V) on Pin 3 and then wait for one second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2B5A678-D3C5-6340-B844-DB6F0F9E1989}"/>
                </a:ext>
              </a:extLst>
            </p:cNvPr>
            <p:cNvCxnSpPr/>
            <p:nvPr/>
          </p:nvCxnSpPr>
          <p:spPr>
            <a:xfrm>
              <a:off x="5309381" y="404881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163AE5B-944B-A240-95BE-9080CC41D003}"/>
                </a:ext>
              </a:extLst>
            </p:cNvPr>
            <p:cNvCxnSpPr/>
            <p:nvPr/>
          </p:nvCxnSpPr>
          <p:spPr>
            <a:xfrm>
              <a:off x="5309381" y="4217260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8C84456-423D-6148-A7EA-E03575DC336F}"/>
              </a:ext>
            </a:extLst>
          </p:cNvPr>
          <p:cNvGrpSpPr/>
          <p:nvPr/>
        </p:nvGrpSpPr>
        <p:grpSpPr>
          <a:xfrm>
            <a:off x="-73740" y="4597254"/>
            <a:ext cx="3316952" cy="800219"/>
            <a:chOff x="2358189" y="1970895"/>
            <a:chExt cx="3316952" cy="800219"/>
          </a:xfrm>
          <a:noFill/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53EA98D-5E80-F644-90D1-1775B6F9C8A7}"/>
                </a:ext>
              </a:extLst>
            </p:cNvPr>
            <p:cNvSpPr txBox="1"/>
            <p:nvPr/>
          </p:nvSpPr>
          <p:spPr>
            <a:xfrm>
              <a:off x="2358189" y="1970895"/>
              <a:ext cx="2853795" cy="800219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End of loop(), call loop() again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When </a:t>
              </a:r>
              <a:r>
                <a:rPr lang="en-US" sz="1400" b="1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loop() </a:t>
              </a:r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ends, it is called again automatically. This loop continues forever.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092D4C9-D60B-C946-83EB-C262F8397A6D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8954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5699054" y="966711"/>
            <a:ext cx="18068913" cy="98457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32A4B0-3B74-BE47-882B-4E1E59FF2F28}"/>
              </a:ext>
            </a:extLst>
          </p:cNvPr>
          <p:cNvSpPr txBox="1"/>
          <p:nvPr/>
        </p:nvSpPr>
        <p:spPr>
          <a:xfrm>
            <a:off x="5344267" y="387664"/>
            <a:ext cx="4640981" cy="95410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Digital I/O Pins</a:t>
            </a:r>
          </a:p>
          <a:p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14 digital input/output (I/O) pins, which can be used to read or write digital information  via the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and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commands, respectively.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000AAA-F9F8-1A4C-8F13-0AEE49EB1F71}"/>
              </a:ext>
            </a:extLst>
          </p:cNvPr>
          <p:cNvGrpSpPr/>
          <p:nvPr/>
        </p:nvGrpSpPr>
        <p:grpSpPr>
          <a:xfrm>
            <a:off x="5859022" y="1302992"/>
            <a:ext cx="3404248" cy="317463"/>
            <a:chOff x="4500565" y="1112765"/>
            <a:chExt cx="323850" cy="837251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244C53-23F5-0446-A544-32EA9ADE61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0565" y="1950016"/>
              <a:ext cx="3238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8BF94C1-404C-844B-82C1-9FC0262B6EA8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90" y="1112765"/>
              <a:ext cx="0" cy="837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2FB8A98-2B5B-824E-B5E7-11BD9536673D}"/>
              </a:ext>
            </a:extLst>
          </p:cNvPr>
          <p:cNvSpPr/>
          <p:nvPr/>
        </p:nvSpPr>
        <p:spPr>
          <a:xfrm>
            <a:off x="5780598" y="1805777"/>
            <a:ext cx="3586039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237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rduino_PluggedIn_On">
            <a:extLst>
              <a:ext uri="{FF2B5EF4-FFF2-40B4-BE49-F238E27FC236}">
                <a16:creationId xmlns:a16="http://schemas.microsoft.com/office/drawing/2014/main" id="{BB47DA2B-79E6-6740-997B-B1076E151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2614" y="1144796"/>
            <a:ext cx="3239386" cy="1765140"/>
          </a:xfrm>
          <a:prstGeom prst="rect">
            <a:avLst/>
          </a:prstGeom>
        </p:spPr>
      </p:pic>
      <p:pic>
        <p:nvPicPr>
          <p:cNvPr id="5" name="Arduino_Unplugged">
            <a:extLst>
              <a:ext uri="{FF2B5EF4-FFF2-40B4-BE49-F238E27FC236}">
                <a16:creationId xmlns:a16="http://schemas.microsoft.com/office/drawing/2014/main" id="{ECC39ABE-0DE1-914B-9F58-10C514C7E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2614" y="1144796"/>
            <a:ext cx="3239386" cy="1765140"/>
          </a:xfrm>
          <a:prstGeom prst="rect">
            <a:avLst/>
          </a:prstGeom>
        </p:spPr>
      </p:pic>
      <p:pic>
        <p:nvPicPr>
          <p:cNvPr id="7" name="Arduino_PluggedIn_Off">
            <a:extLst>
              <a:ext uri="{FF2B5EF4-FFF2-40B4-BE49-F238E27FC236}">
                <a16:creationId xmlns:a16="http://schemas.microsoft.com/office/drawing/2014/main" id="{0514013D-5DA0-5F45-B15A-DB7E65C80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2614" y="1144796"/>
            <a:ext cx="3239386" cy="17651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1C0A73-7156-BC4A-A48D-22CE3E9B0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0299" y="-249120"/>
            <a:ext cx="8115300" cy="6121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2A4BFA-0852-B047-AF06-B0E0B716E2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6893" y="1242513"/>
            <a:ext cx="5706617" cy="4432819"/>
          </a:xfrm>
          <a:prstGeom prst="rect">
            <a:avLst/>
          </a:prstGeom>
          <a:noFill/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AFAC307-72C8-934B-ABE9-33C7BA0BC2D8}"/>
              </a:ext>
            </a:extLst>
          </p:cNvPr>
          <p:cNvGrpSpPr/>
          <p:nvPr/>
        </p:nvGrpSpPr>
        <p:grpSpPr>
          <a:xfrm>
            <a:off x="776492" y="2323818"/>
            <a:ext cx="2466720" cy="1015663"/>
            <a:chOff x="3208421" y="1970895"/>
            <a:chExt cx="2466720" cy="1015663"/>
          </a:xfrm>
          <a:noFill/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22614B-B0A8-5142-9758-04884C985AFB}"/>
                </a:ext>
              </a:extLst>
            </p:cNvPr>
            <p:cNvSpPr txBox="1"/>
            <p:nvPr/>
          </p:nvSpPr>
          <p:spPr>
            <a:xfrm>
              <a:off x="3208421" y="1970895"/>
              <a:ext cx="2003562" cy="1015663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Arduino powered on </a:t>
              </a:r>
            </a:p>
            <a:p>
              <a:pPr algn="r"/>
              <a:r>
                <a:rPr lang="en-US" sz="1400" b="1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setup() </a:t>
              </a:r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is called immediately once and only once. Put your initialization code here.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FDE1910-889D-FD44-8C65-C5FA55537DE9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D35D12F-CA2B-284D-AF83-F438CA99C97C}"/>
              </a:ext>
            </a:extLst>
          </p:cNvPr>
          <p:cNvGrpSpPr/>
          <p:nvPr/>
        </p:nvGrpSpPr>
        <p:grpSpPr>
          <a:xfrm>
            <a:off x="535861" y="2752233"/>
            <a:ext cx="2707351" cy="1015663"/>
            <a:chOff x="2967790" y="1970895"/>
            <a:chExt cx="2707351" cy="1015663"/>
          </a:xfrm>
          <a:noFill/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2E33E5A-2FAF-E84B-8FFF-0239814A801F}"/>
                </a:ext>
              </a:extLst>
            </p:cNvPr>
            <p:cNvSpPr txBox="1"/>
            <p:nvPr/>
          </p:nvSpPr>
          <p:spPr>
            <a:xfrm>
              <a:off x="2967790" y="1970895"/>
              <a:ext cx="2244194" cy="1015663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Run initial setup() code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Pins 0 – 13 can be either input or output. </a:t>
              </a:r>
              <a:r>
                <a:rPr lang="en-US" sz="1400" b="1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Set Pin 3 to output </a:t>
              </a:r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to control the connected LED.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9D49DE5-A732-EC42-B702-E565DCE72B82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0F47F95-C971-A040-B93A-8A9EDD460C3A}"/>
              </a:ext>
            </a:extLst>
          </p:cNvPr>
          <p:cNvGrpSpPr/>
          <p:nvPr/>
        </p:nvGrpSpPr>
        <p:grpSpPr>
          <a:xfrm>
            <a:off x="102724" y="3355687"/>
            <a:ext cx="3140488" cy="1231106"/>
            <a:chOff x="2534653" y="1970895"/>
            <a:chExt cx="3140488" cy="1231106"/>
          </a:xfrm>
          <a:noFill/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832F5FD-98D2-E44B-85CF-7696ED1935CB}"/>
                </a:ext>
              </a:extLst>
            </p:cNvPr>
            <p:cNvSpPr txBox="1"/>
            <p:nvPr/>
          </p:nvSpPr>
          <p:spPr>
            <a:xfrm>
              <a:off x="2534653" y="1970895"/>
              <a:ext cx="2677330" cy="1231106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After setup(), loop() is called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After setup() completes, loop() is called automatically. When loop() ends, it is run again and again (until the Arduino is shut off or reprogrammed)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327DAA1-F099-1841-A296-CF80812F7E32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6215E35-968D-8947-9A71-A1D2ED80AD35}"/>
              </a:ext>
            </a:extLst>
          </p:cNvPr>
          <p:cNvGrpSpPr/>
          <p:nvPr/>
        </p:nvGrpSpPr>
        <p:grpSpPr>
          <a:xfrm>
            <a:off x="311271" y="3580626"/>
            <a:ext cx="2931941" cy="800219"/>
            <a:chOff x="2743200" y="3891115"/>
            <a:chExt cx="2931941" cy="800219"/>
          </a:xfrm>
          <a:noFill/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E223E77-9A8A-694E-AE22-CE9E6F2DDFE3}"/>
                </a:ext>
              </a:extLst>
            </p:cNvPr>
            <p:cNvSpPr txBox="1"/>
            <p:nvPr/>
          </p:nvSpPr>
          <p:spPr>
            <a:xfrm>
              <a:off x="2743200" y="3891115"/>
              <a:ext cx="2468784" cy="800219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 err="1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digitalWrite</a:t>
              </a:r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(3, HIGH)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Output a HIGH signal (5V) on Pin 3 and then wait for one second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128401D-346C-B44D-9CEE-84FA65BEB212}"/>
                </a:ext>
              </a:extLst>
            </p:cNvPr>
            <p:cNvCxnSpPr/>
            <p:nvPr/>
          </p:nvCxnSpPr>
          <p:spPr>
            <a:xfrm>
              <a:off x="5309381" y="404881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3FEADAE-D51E-8D40-B8AB-90CD9083A222}"/>
                </a:ext>
              </a:extLst>
            </p:cNvPr>
            <p:cNvCxnSpPr/>
            <p:nvPr/>
          </p:nvCxnSpPr>
          <p:spPr>
            <a:xfrm>
              <a:off x="5309381" y="4217260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618A18E-58EC-164B-81DD-26CE6FF8A9C0}"/>
              </a:ext>
            </a:extLst>
          </p:cNvPr>
          <p:cNvGrpSpPr/>
          <p:nvPr/>
        </p:nvGrpSpPr>
        <p:grpSpPr>
          <a:xfrm>
            <a:off x="311271" y="3984604"/>
            <a:ext cx="2931941" cy="800219"/>
            <a:chOff x="2743200" y="3891115"/>
            <a:chExt cx="2931941" cy="800219"/>
          </a:xfrm>
          <a:noFill/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2ED4222-C9E9-2847-BBD4-987BCC1E7CD3}"/>
                </a:ext>
              </a:extLst>
            </p:cNvPr>
            <p:cNvSpPr txBox="1"/>
            <p:nvPr/>
          </p:nvSpPr>
          <p:spPr>
            <a:xfrm>
              <a:off x="2743200" y="3891115"/>
              <a:ext cx="2468784" cy="800219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 err="1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digitalWrite</a:t>
              </a:r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(3, LOW)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Output a LOW signal (0V) on Pin 3 and then wait for one second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2B5A678-D3C5-6340-B844-DB6F0F9E1989}"/>
                </a:ext>
              </a:extLst>
            </p:cNvPr>
            <p:cNvCxnSpPr/>
            <p:nvPr/>
          </p:nvCxnSpPr>
          <p:spPr>
            <a:xfrm>
              <a:off x="5309381" y="404881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163AE5B-944B-A240-95BE-9080CC41D003}"/>
                </a:ext>
              </a:extLst>
            </p:cNvPr>
            <p:cNvCxnSpPr/>
            <p:nvPr/>
          </p:nvCxnSpPr>
          <p:spPr>
            <a:xfrm>
              <a:off x="5309381" y="4217260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8C84456-423D-6148-A7EA-E03575DC336F}"/>
              </a:ext>
            </a:extLst>
          </p:cNvPr>
          <p:cNvGrpSpPr/>
          <p:nvPr/>
        </p:nvGrpSpPr>
        <p:grpSpPr>
          <a:xfrm>
            <a:off x="-73740" y="4390782"/>
            <a:ext cx="3316952" cy="800219"/>
            <a:chOff x="2358189" y="1970895"/>
            <a:chExt cx="3316952" cy="800219"/>
          </a:xfrm>
          <a:noFill/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53EA98D-5E80-F644-90D1-1775B6F9C8A7}"/>
                </a:ext>
              </a:extLst>
            </p:cNvPr>
            <p:cNvSpPr txBox="1"/>
            <p:nvPr/>
          </p:nvSpPr>
          <p:spPr>
            <a:xfrm>
              <a:off x="2358189" y="1970895"/>
              <a:ext cx="2853795" cy="800219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End of loop(), call loop() again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When </a:t>
              </a:r>
              <a:r>
                <a:rPr lang="en-US" sz="1400" b="1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loop() </a:t>
              </a:r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ends, it is called again automatically. This loop continues forever.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092D4C9-D60B-C946-83EB-C262F8397A6D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8720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F3F2CE-311C-BB4A-BF1F-724FE40F6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0" y="368300"/>
            <a:ext cx="81153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397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ACF0B-3CEE-2949-8BC0-BCBC509AA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8975B-A6F4-E340-A0D5-0F017144F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LED built-in example?</a:t>
            </a:r>
          </a:p>
          <a:p>
            <a:r>
              <a:rPr lang="en-US" dirty="0"/>
              <a:t>Show breadboard variant?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6ECE80-7E12-2F4E-80F8-74E1E5E8885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9195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70CCB-10C5-C14A-BA11-37EE6D834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 tips on mac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93CFF-73BB-AA43-ABE4-78AB76397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822" y="1566350"/>
            <a:ext cx="10475228" cy="5063050"/>
          </a:xfrm>
        </p:spPr>
        <p:txBody>
          <a:bodyPr/>
          <a:lstStyle/>
          <a:p>
            <a:r>
              <a:rPr lang="en-US" dirty="0"/>
              <a:t>Hit Cmd-Shift-5</a:t>
            </a:r>
          </a:p>
          <a:p>
            <a:r>
              <a:rPr lang="en-US" dirty="0"/>
              <a:t>When </a:t>
            </a:r>
            <a:r>
              <a:rPr lang="en-US" dirty="0" err="1"/>
              <a:t>screenshooting</a:t>
            </a:r>
            <a:r>
              <a:rPr lang="en-US" dirty="0"/>
              <a:t> full window, hold option when over a window to </a:t>
            </a:r>
            <a:r>
              <a:rPr lang="en-US" b="1" dirty="0"/>
              <a:t>disable </a:t>
            </a:r>
            <a:r>
              <a:rPr lang="en-US" dirty="0"/>
              <a:t>the </a:t>
            </a:r>
            <a:r>
              <a:rPr lang="en-US" dirty="0" err="1"/>
              <a:t>dropshadow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F42EC1-A4E5-2E4B-92B8-F547EAEDBDB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888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6EB011-1F29-9A44-A9B5-4A7D58F0BD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144" b="96977" l="9898" r="89975">
                        <a14:foregroundMark x1="54061" y1="85768" x2="53426" y2="96977"/>
                        <a14:foregroundMark x1="53426" y1="96977" x2="50761" y2="94081"/>
                      </a14:backgroundRemoval>
                    </a14:imgEffect>
                  </a14:imgLayer>
                </a14:imgProps>
              </a:ext>
            </a:extLst>
          </a:blip>
          <a:srcRect t="10167"/>
          <a:stretch/>
        </p:blipFill>
        <p:spPr>
          <a:xfrm rot="19719158">
            <a:off x="1034249" y="-2610622"/>
            <a:ext cx="10123500" cy="9163479"/>
          </a:xfrm>
          <a:prstGeom prst="hexagon">
            <a:avLst>
              <a:gd name="adj" fmla="val 31570"/>
              <a:gd name="vf" fmla="val 115470"/>
            </a:avLst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E7A688-A903-FD43-8147-B7E46ECAB838}"/>
              </a:ext>
            </a:extLst>
          </p:cNvPr>
          <p:cNvSpPr/>
          <p:nvPr/>
        </p:nvSpPr>
        <p:spPr>
          <a:xfrm>
            <a:off x="7230140" y="2934586"/>
            <a:ext cx="2317897" cy="2764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723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61334-6B40-4949-AC0F-856B0749A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6873C-7422-4E41-924B-C394741FC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094CC7-9CF4-5543-93B0-03FB9EC197B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48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5699054" y="966711"/>
            <a:ext cx="18068913" cy="98457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32A4B0-3B74-BE47-882B-4E1E59FF2F28}"/>
              </a:ext>
            </a:extLst>
          </p:cNvPr>
          <p:cNvSpPr txBox="1"/>
          <p:nvPr/>
        </p:nvSpPr>
        <p:spPr>
          <a:xfrm>
            <a:off x="4399129" y="392977"/>
            <a:ext cx="6504043" cy="86177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Analog Output Pins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6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analog output pins indicated by the tilde ~, which can output a voltage signal between 0 and 5V using PWM via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command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000AAA-F9F8-1A4C-8F13-0AEE49EB1F71}"/>
              </a:ext>
            </a:extLst>
          </p:cNvPr>
          <p:cNvGrpSpPr/>
          <p:nvPr/>
        </p:nvGrpSpPr>
        <p:grpSpPr>
          <a:xfrm>
            <a:off x="5859022" y="1302992"/>
            <a:ext cx="3404248" cy="317463"/>
            <a:chOff x="4500565" y="1112765"/>
            <a:chExt cx="323850" cy="837251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244C53-23F5-0446-A544-32EA9ADE61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0565" y="1950016"/>
              <a:ext cx="3238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8BF94C1-404C-844B-82C1-9FC0262B6EA8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90" y="1112765"/>
              <a:ext cx="0" cy="837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2FB8A98-2B5B-824E-B5E7-11BD9536673D}"/>
              </a:ext>
            </a:extLst>
          </p:cNvPr>
          <p:cNvSpPr/>
          <p:nvPr/>
        </p:nvSpPr>
        <p:spPr>
          <a:xfrm>
            <a:off x="6261414" y="1814363"/>
            <a:ext cx="731520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40CEDBB-6C29-7A4A-8AE6-2DEEEB683FD0}"/>
              </a:ext>
            </a:extLst>
          </p:cNvPr>
          <p:cNvSpPr/>
          <p:nvPr/>
        </p:nvSpPr>
        <p:spPr>
          <a:xfrm>
            <a:off x="7606676" y="1814363"/>
            <a:ext cx="510035" cy="292608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B0279E-7304-0948-8284-D9D8D9C8C965}"/>
              </a:ext>
            </a:extLst>
          </p:cNvPr>
          <p:cNvSpPr/>
          <p:nvPr/>
        </p:nvSpPr>
        <p:spPr>
          <a:xfrm>
            <a:off x="8354455" y="1814363"/>
            <a:ext cx="253323" cy="292608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8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192"/>
          <a:stretch/>
        </p:blipFill>
        <p:spPr>
          <a:xfrm rot="10800000">
            <a:off x="935664" y="670307"/>
            <a:ext cx="8633639" cy="85836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32A4B0-3B74-BE47-882B-4E1E59FF2F28}"/>
              </a:ext>
            </a:extLst>
          </p:cNvPr>
          <p:cNvSpPr txBox="1"/>
          <p:nvPr/>
        </p:nvSpPr>
        <p:spPr>
          <a:xfrm>
            <a:off x="7396013" y="743403"/>
            <a:ext cx="3976838" cy="135421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Six Analog </a:t>
            </a:r>
            <a:r>
              <a:rPr lang="en-US" b="1" u="sng" dirty="0">
                <a:latin typeface="Segoe Condensed" panose="020B0606040200020203" pitchFamily="34" charset="0"/>
                <a:cs typeface="Segoe UI Light" panose="020B0502040204020203" pitchFamily="34" charset="0"/>
              </a:rPr>
              <a:t>Output</a:t>
            </a:r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6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analog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output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 indicated by the tilde ~, which can output a voltage signal between 0 and 5V using PWM via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command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244C53-23F5-0446-A544-32EA9ADE6134}"/>
              </a:ext>
            </a:extLst>
          </p:cNvPr>
          <p:cNvCxnSpPr>
            <a:cxnSpLocks/>
          </p:cNvCxnSpPr>
          <p:nvPr/>
        </p:nvCxnSpPr>
        <p:spPr>
          <a:xfrm flipH="1">
            <a:off x="3893083" y="1240249"/>
            <a:ext cx="29678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2FB8A98-2B5B-824E-B5E7-11BD9536673D}"/>
              </a:ext>
            </a:extLst>
          </p:cNvPr>
          <p:cNvSpPr/>
          <p:nvPr/>
        </p:nvSpPr>
        <p:spPr>
          <a:xfrm>
            <a:off x="4243893" y="1409300"/>
            <a:ext cx="637747" cy="256120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40CEDBB-6C29-7A4A-8AE6-2DEEEB683FD0}"/>
              </a:ext>
            </a:extLst>
          </p:cNvPr>
          <p:cNvSpPr/>
          <p:nvPr/>
        </p:nvSpPr>
        <p:spPr>
          <a:xfrm>
            <a:off x="5416707" y="1409300"/>
            <a:ext cx="444654" cy="25509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B0279E-7304-0948-8284-D9D8D9C8C965}"/>
              </a:ext>
            </a:extLst>
          </p:cNvPr>
          <p:cNvSpPr/>
          <p:nvPr/>
        </p:nvSpPr>
        <p:spPr>
          <a:xfrm>
            <a:off x="6054342" y="1409300"/>
            <a:ext cx="220850" cy="25509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E32C8B-028F-2548-921B-6876C57C07FF}"/>
              </a:ext>
            </a:extLst>
          </p:cNvPr>
          <p:cNvCxnSpPr>
            <a:cxnSpLocks/>
          </p:cNvCxnSpPr>
          <p:nvPr/>
        </p:nvCxnSpPr>
        <p:spPr>
          <a:xfrm rot="10800000" flipH="1">
            <a:off x="5628135" y="5847130"/>
            <a:ext cx="12801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81CD443-D820-4044-A492-2DE6FCF38985}"/>
              </a:ext>
            </a:extLst>
          </p:cNvPr>
          <p:cNvSpPr txBox="1"/>
          <p:nvPr/>
        </p:nvSpPr>
        <p:spPr>
          <a:xfrm>
            <a:off x="7396013" y="4996318"/>
            <a:ext cx="3976838" cy="1107996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Six Analog </a:t>
            </a:r>
            <a:r>
              <a:rPr lang="en-US" b="1" u="sng" dirty="0">
                <a:latin typeface="Segoe Condensed" panose="020B0606040200020203" pitchFamily="34" charset="0"/>
                <a:cs typeface="Segoe UI Light" panose="020B0502040204020203" pitchFamily="34" charset="0"/>
              </a:rPr>
              <a:t>Input</a:t>
            </a:r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6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analog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input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pins, which can read a voltage signal between 0-5V using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sz="1600" dirty="0">
                <a:latin typeface="Segoe Condensed" panose="020B0606040200020203" pitchFamily="34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command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3E2A7E7A-C8F7-B947-9957-519005DCD57C}"/>
              </a:ext>
            </a:extLst>
          </p:cNvPr>
          <p:cNvSpPr/>
          <p:nvPr/>
        </p:nvSpPr>
        <p:spPr>
          <a:xfrm>
            <a:off x="5147215" y="914399"/>
            <a:ext cx="1943100" cy="327467"/>
          </a:xfrm>
          <a:custGeom>
            <a:avLst/>
            <a:gdLst>
              <a:gd name="connsiteX0" fmla="*/ 0 w 1943100"/>
              <a:gd name="connsiteY0" fmla="*/ 438150 h 438150"/>
              <a:gd name="connsiteX1" fmla="*/ 0 w 1943100"/>
              <a:gd name="connsiteY1" fmla="*/ 0 h 438150"/>
              <a:gd name="connsiteX2" fmla="*/ 1943100 w 1943100"/>
              <a:gd name="connsiteY2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3100" h="438150">
                <a:moveTo>
                  <a:pt x="0" y="438150"/>
                </a:moveTo>
                <a:lnTo>
                  <a:pt x="0" y="0"/>
                </a:lnTo>
                <a:lnTo>
                  <a:pt x="1943100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9DCEE0D-91C2-9E4F-826C-FF618C2DE027}"/>
              </a:ext>
            </a:extLst>
          </p:cNvPr>
          <p:cNvSpPr/>
          <p:nvPr/>
        </p:nvSpPr>
        <p:spPr>
          <a:xfrm>
            <a:off x="5621040" y="5408693"/>
            <a:ext cx="1298448" cy="256032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68DCF83E-8470-5542-96EE-FFCE4616CF6F}"/>
              </a:ext>
            </a:extLst>
          </p:cNvPr>
          <p:cNvSpPr/>
          <p:nvPr/>
        </p:nvSpPr>
        <p:spPr>
          <a:xfrm flipV="1">
            <a:off x="6292809" y="5839587"/>
            <a:ext cx="1943100" cy="327467"/>
          </a:xfrm>
          <a:custGeom>
            <a:avLst/>
            <a:gdLst>
              <a:gd name="connsiteX0" fmla="*/ 0 w 1943100"/>
              <a:gd name="connsiteY0" fmla="*/ 438150 h 438150"/>
              <a:gd name="connsiteX1" fmla="*/ 0 w 1943100"/>
              <a:gd name="connsiteY1" fmla="*/ 0 h 438150"/>
              <a:gd name="connsiteX2" fmla="*/ 1943100 w 1943100"/>
              <a:gd name="connsiteY2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3100" h="438150">
                <a:moveTo>
                  <a:pt x="0" y="438150"/>
                </a:moveTo>
                <a:lnTo>
                  <a:pt x="0" y="0"/>
                </a:lnTo>
                <a:lnTo>
                  <a:pt x="1943100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082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2CDFE60-0E45-4645-8CAA-76F743547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7" y="1702472"/>
            <a:ext cx="4516341" cy="338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F1CB9C-1F27-4BE8-BBED-BFCC4D6A2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926" y="1804601"/>
            <a:ext cx="4006056" cy="300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DA3B4A-B95C-4374-BCB7-2A015AE2213E}"/>
              </a:ext>
            </a:extLst>
          </p:cNvPr>
          <p:cNvSpPr txBox="1"/>
          <p:nvPr/>
        </p:nvSpPr>
        <p:spPr>
          <a:xfrm>
            <a:off x="0" y="470146"/>
            <a:ext cx="4199670" cy="52322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2800" dirty="0">
                <a:latin typeface="Bebas Neue" panose="020B0606020202050201" pitchFamily="34" charset="0"/>
                <a:cs typeface="Segoe UI Light" panose="020B0502040204020203" pitchFamily="34" charset="0"/>
              </a:rPr>
              <a:t>RGB Color Space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2F39D1-B044-49DA-B583-DE20920C8C3E}"/>
              </a:ext>
            </a:extLst>
          </p:cNvPr>
          <p:cNvSpPr txBox="1"/>
          <p:nvPr/>
        </p:nvSpPr>
        <p:spPr>
          <a:xfrm>
            <a:off x="3718324" y="882098"/>
            <a:ext cx="4588841" cy="73866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Typically represented by (H, S, L):</a:t>
            </a:r>
          </a:p>
          <a:p>
            <a:pPr algn="ctr"/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Hue: 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0-360°, </a:t>
            </a:r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Saturation: 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0-1.0, </a:t>
            </a:r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Lightness: 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0-1.0</a:t>
            </a:r>
          </a:p>
          <a:p>
            <a:pPr algn="ctr"/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Though sometimes Hue is also 0-1.0.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AC4120-BB14-4E26-861D-880C5FE8B2EB}"/>
              </a:ext>
            </a:extLst>
          </p:cNvPr>
          <p:cNvSpPr txBox="1"/>
          <p:nvPr/>
        </p:nvSpPr>
        <p:spPr>
          <a:xfrm>
            <a:off x="3907434" y="470146"/>
            <a:ext cx="4199670" cy="52322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2800" dirty="0">
                <a:latin typeface="Bebas Neue" panose="020B0606020202050201" pitchFamily="34" charset="0"/>
                <a:cs typeface="Segoe UI Light" panose="020B0502040204020203" pitchFamily="34" charset="0"/>
              </a:rPr>
              <a:t>HSL Color Space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0E9A54-5DCD-40A6-A39B-7CC89FC98B7A}"/>
              </a:ext>
            </a:extLst>
          </p:cNvPr>
          <p:cNvSpPr txBox="1"/>
          <p:nvPr/>
        </p:nvSpPr>
        <p:spPr>
          <a:xfrm>
            <a:off x="-194585" y="882098"/>
            <a:ext cx="4588841" cy="52322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Typically represented by (R, G, B):</a:t>
            </a:r>
          </a:p>
          <a:p>
            <a:pPr algn="ctr"/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Red: 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0-255, </a:t>
            </a:r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Green: 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0-255, </a:t>
            </a:r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Blue: 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0-255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B4D91D-88AC-4506-839B-81F243553A55}"/>
              </a:ext>
            </a:extLst>
          </p:cNvPr>
          <p:cNvSpPr txBox="1"/>
          <p:nvPr/>
        </p:nvSpPr>
        <p:spPr>
          <a:xfrm>
            <a:off x="8337691" y="945660"/>
            <a:ext cx="1643920" cy="2031325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1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RGB: 0-255, 0-255, 0-255</a:t>
            </a:r>
          </a:p>
          <a:p>
            <a:r>
              <a:rPr lang="en-US" sz="1400" dirty="0">
                <a:solidFill>
                  <a:srgbClr val="FF0000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Red: 255, 0, 0 	</a:t>
            </a:r>
          </a:p>
          <a:p>
            <a:r>
              <a:rPr lang="en-US" sz="1400" dirty="0">
                <a:solidFill>
                  <a:srgbClr val="00FF00"/>
                </a:solidFill>
                <a:highlight>
                  <a:srgbClr val="000000"/>
                </a:highlight>
                <a:latin typeface="Segoe Condensed" panose="020B0606040200020203" pitchFamily="34" charset="0"/>
                <a:cs typeface="Segoe UI Light" panose="020B0502040204020203" pitchFamily="34" charset="0"/>
              </a:rPr>
              <a:t>Green: 0, 255, 0</a:t>
            </a:r>
          </a:p>
          <a:p>
            <a:r>
              <a:rPr lang="en-US" sz="1400" dirty="0">
                <a:solidFill>
                  <a:srgbClr val="0000FF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Blue: 0, 0, 255</a:t>
            </a:r>
          </a:p>
          <a:p>
            <a:r>
              <a:rPr lang="en-US" sz="1400" dirty="0">
                <a:solidFill>
                  <a:srgbClr val="FFFF00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Yellow: 255, 255, 0</a:t>
            </a:r>
          </a:p>
          <a:p>
            <a:r>
              <a:rPr lang="en-US" sz="1400" dirty="0">
                <a:solidFill>
                  <a:srgbClr val="FF00FF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Violet: 255, 0, 255 </a:t>
            </a:r>
          </a:p>
          <a:p>
            <a:r>
              <a:rPr lang="en-US" sz="1400" dirty="0">
                <a:solidFill>
                  <a:srgbClr val="00FFFF"/>
                </a:solidFill>
                <a:highlight>
                  <a:srgbClr val="000000"/>
                </a:highlight>
                <a:latin typeface="Segoe Condensed" panose="020B0606040200020203" pitchFamily="34" charset="0"/>
                <a:cs typeface="Segoe UI Light" panose="020B0502040204020203" pitchFamily="34" charset="0"/>
              </a:rPr>
              <a:t>Cyan: 0, 255, 255</a:t>
            </a:r>
          </a:p>
          <a:p>
            <a:r>
              <a:rPr lang="en-US" sz="1400" dirty="0">
                <a:solidFill>
                  <a:srgbClr val="FFC0CB"/>
                </a:solidFill>
                <a:highlight>
                  <a:srgbClr val="000000"/>
                </a:highlight>
                <a:latin typeface="Segoe Condensed" panose="020B0606040200020203" pitchFamily="34" charset="0"/>
                <a:cs typeface="Segoe UI Light" panose="020B0502040204020203" pitchFamily="34" charset="0"/>
              </a:rPr>
              <a:t>Pink: 255, 192, 203</a:t>
            </a:r>
          </a:p>
          <a:p>
            <a:r>
              <a:rPr lang="en-US" sz="1400" dirty="0">
                <a:solidFill>
                  <a:srgbClr val="FF0000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6630BF-8EC2-4EA4-B0F5-F285F09033DC}"/>
              </a:ext>
            </a:extLst>
          </p:cNvPr>
          <p:cNvSpPr/>
          <p:nvPr/>
        </p:nvSpPr>
        <p:spPr>
          <a:xfrm>
            <a:off x="9827685" y="945660"/>
            <a:ext cx="914033" cy="17697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RGB Hex code</a:t>
            </a:r>
          </a:p>
          <a:p>
            <a:r>
              <a:rPr lang="en-US" sz="1400" dirty="0">
                <a:solidFill>
                  <a:srgbClr val="FF0000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#FF0000</a:t>
            </a:r>
          </a:p>
          <a:p>
            <a:r>
              <a:rPr lang="en-US" sz="1400" dirty="0">
                <a:solidFill>
                  <a:srgbClr val="00FF00"/>
                </a:solidFill>
                <a:highlight>
                  <a:srgbClr val="000000"/>
                </a:highlight>
                <a:latin typeface="Segoe Condensed" panose="020B0606040200020203" pitchFamily="34" charset="0"/>
                <a:cs typeface="Segoe UI Light" panose="020B0502040204020203" pitchFamily="34" charset="0"/>
              </a:rPr>
              <a:t>#00FF00</a:t>
            </a:r>
          </a:p>
          <a:p>
            <a:r>
              <a:rPr lang="en-US" sz="1400" dirty="0">
                <a:solidFill>
                  <a:srgbClr val="0000FF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#0000FF</a:t>
            </a:r>
          </a:p>
          <a:p>
            <a:r>
              <a:rPr lang="en-US" sz="1400" dirty="0">
                <a:solidFill>
                  <a:srgbClr val="FFFF00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#FFFF00</a:t>
            </a:r>
          </a:p>
          <a:p>
            <a:r>
              <a:rPr lang="en-US" sz="1400" dirty="0">
                <a:solidFill>
                  <a:srgbClr val="FF00FF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#FF00FF</a:t>
            </a:r>
          </a:p>
          <a:p>
            <a:r>
              <a:rPr lang="en-US" sz="1400" dirty="0">
                <a:solidFill>
                  <a:srgbClr val="00FFFF"/>
                </a:solidFill>
                <a:highlight>
                  <a:srgbClr val="000000"/>
                </a:highlight>
                <a:latin typeface="Segoe Condensed" panose="020B0606040200020203" pitchFamily="34" charset="0"/>
                <a:cs typeface="Segoe UI Light" panose="020B0502040204020203" pitchFamily="34" charset="0"/>
              </a:rPr>
              <a:t>#00FFFF</a:t>
            </a:r>
          </a:p>
          <a:p>
            <a:r>
              <a:rPr lang="en-US" sz="1400" dirty="0">
                <a:solidFill>
                  <a:srgbClr val="FFC0CB"/>
                </a:solidFill>
                <a:highlight>
                  <a:srgbClr val="000000"/>
                </a:highlight>
                <a:latin typeface="Segoe Condensed" panose="020B0606040200020203" pitchFamily="34" charset="0"/>
                <a:cs typeface="Segoe UI Light" panose="020B0502040204020203" pitchFamily="34" charset="0"/>
              </a:rPr>
              <a:t>#FFC0CB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E650B6-1FC3-4209-8341-3A707DF3A7C7}"/>
              </a:ext>
            </a:extLst>
          </p:cNvPr>
          <p:cNvSpPr txBox="1"/>
          <p:nvPr/>
        </p:nvSpPr>
        <p:spPr>
          <a:xfrm>
            <a:off x="10705741" y="945660"/>
            <a:ext cx="2945791" cy="2031325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1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HSL: 0-1.0, 0-1.0, 0-1.0</a:t>
            </a:r>
          </a:p>
          <a:p>
            <a:r>
              <a:rPr lang="en-US" sz="1400" dirty="0">
                <a:solidFill>
                  <a:srgbClr val="FF0000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0.0, 1.0, 0.5 	</a:t>
            </a:r>
          </a:p>
          <a:p>
            <a:r>
              <a:rPr lang="en-US" sz="1400" dirty="0">
                <a:solidFill>
                  <a:srgbClr val="00FF00"/>
                </a:solidFill>
                <a:highlight>
                  <a:srgbClr val="000000"/>
                </a:highlight>
                <a:latin typeface="Segoe Condensed" panose="020B0606040200020203" pitchFamily="34" charset="0"/>
                <a:cs typeface="Segoe UI Light" panose="020B0502040204020203" pitchFamily="34" charset="0"/>
              </a:rPr>
              <a:t>0.33, 1.0, 0.5</a:t>
            </a:r>
          </a:p>
          <a:p>
            <a:r>
              <a:rPr lang="en-US" sz="1400" dirty="0">
                <a:solidFill>
                  <a:srgbClr val="0000FF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0.66, 1.0, 0.5</a:t>
            </a:r>
          </a:p>
          <a:p>
            <a:r>
              <a:rPr lang="en-US" sz="1400" dirty="0">
                <a:solidFill>
                  <a:srgbClr val="FFFF00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0.164, 1.0, 0.5</a:t>
            </a:r>
          </a:p>
          <a:p>
            <a:r>
              <a:rPr lang="en-US" sz="1400" dirty="0">
                <a:solidFill>
                  <a:srgbClr val="FF00FF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0.835, 1.0, 0.5 </a:t>
            </a:r>
          </a:p>
          <a:p>
            <a:r>
              <a:rPr lang="en-US" sz="1400" dirty="0">
                <a:solidFill>
                  <a:srgbClr val="00FFFF"/>
                </a:solidFill>
                <a:highlight>
                  <a:srgbClr val="000000"/>
                </a:highlight>
                <a:latin typeface="Segoe Condensed" panose="020B0606040200020203" pitchFamily="34" charset="0"/>
                <a:cs typeface="Segoe UI Light" panose="020B0502040204020203" pitchFamily="34" charset="0"/>
              </a:rPr>
              <a:t>0.498, 1.0, 0.5</a:t>
            </a:r>
          </a:p>
          <a:p>
            <a:r>
              <a:rPr lang="en-US" sz="1400" dirty="0">
                <a:solidFill>
                  <a:srgbClr val="FFC0CB"/>
                </a:solidFill>
                <a:highlight>
                  <a:srgbClr val="000000"/>
                </a:highlight>
                <a:latin typeface="Segoe Condensed" panose="020B0606040200020203" pitchFamily="34" charset="0"/>
                <a:cs typeface="Segoe UI Light" panose="020B0502040204020203" pitchFamily="34" charset="0"/>
              </a:rPr>
              <a:t>0.972, 1.0, 0.878</a:t>
            </a:r>
          </a:p>
          <a:p>
            <a:r>
              <a:rPr lang="en-US" sz="1400" dirty="0">
                <a:solidFill>
                  <a:srgbClr val="FF0000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510AC1-08F6-44A5-A8CC-980A12D9C09E}"/>
              </a:ext>
            </a:extLst>
          </p:cNvPr>
          <p:cNvSpPr txBox="1"/>
          <p:nvPr/>
        </p:nvSpPr>
        <p:spPr>
          <a:xfrm>
            <a:off x="8281592" y="467360"/>
            <a:ext cx="3820295" cy="52322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2800" dirty="0">
                <a:latin typeface="Bebas Neue" panose="020B0606020202050201" pitchFamily="34" charset="0"/>
                <a:cs typeface="Segoe UI Light" panose="020B0502040204020203" pitchFamily="34" charset="0"/>
              </a:rPr>
              <a:t>Example Values</a:t>
            </a:r>
          </a:p>
        </p:txBody>
      </p:sp>
    </p:spTree>
    <p:extLst>
      <p:ext uri="{BB962C8B-B14F-4D97-AF65-F5344CB8AC3E}">
        <p14:creationId xmlns:p14="http://schemas.microsoft.com/office/powerpoint/2010/main" val="35244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7666E35-D7AE-584A-904F-C456D89F5C96}"/>
              </a:ext>
            </a:extLst>
          </p:cNvPr>
          <p:cNvGrpSpPr/>
          <p:nvPr/>
        </p:nvGrpSpPr>
        <p:grpSpPr>
          <a:xfrm>
            <a:off x="647272" y="224942"/>
            <a:ext cx="11144036" cy="5990103"/>
            <a:chOff x="0" y="292100"/>
            <a:chExt cx="12192000" cy="655340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1157178-CCE7-2F4D-AB92-DFED1EA44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92100"/>
              <a:ext cx="12192000" cy="62738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12E63F-D9F3-6D40-83A7-E857102EB395}"/>
                </a:ext>
              </a:extLst>
            </p:cNvPr>
            <p:cNvSpPr txBox="1"/>
            <p:nvPr/>
          </p:nvSpPr>
          <p:spPr>
            <a:xfrm>
              <a:off x="8224469" y="6340422"/>
              <a:ext cx="1161198" cy="505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latin typeface="Times" pitchFamily="2" charset="0"/>
                </a:rPr>
                <a:t>GND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4684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actile Button switch (6mm) x 20 pack">
            <a:extLst>
              <a:ext uri="{FF2B5EF4-FFF2-40B4-BE49-F238E27FC236}">
                <a16:creationId xmlns:a16="http://schemas.microsoft.com/office/drawing/2014/main" id="{6E21422B-5C72-48C0-85BD-A6E31C91C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4903" y="2355640"/>
            <a:ext cx="2093793" cy="157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4F955D-9A59-48D3-911A-B46421A34794}"/>
              </a:ext>
            </a:extLst>
          </p:cNvPr>
          <p:cNvSpPr txBox="1"/>
          <p:nvPr/>
        </p:nvSpPr>
        <p:spPr>
          <a:xfrm>
            <a:off x="9242390" y="3908348"/>
            <a:ext cx="2194560" cy="446276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6x6mm Tactile Button Pack</a:t>
            </a:r>
          </a:p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https://www.adafruit.com/product/367</a:t>
            </a:r>
          </a:p>
        </p:txBody>
      </p:sp>
      <p:pic>
        <p:nvPicPr>
          <p:cNvPr id="1028" name="Picture 4" descr="Tactile Switch Buttons (12mm square, 6mm tall) x 10 pack">
            <a:extLst>
              <a:ext uri="{FF2B5EF4-FFF2-40B4-BE49-F238E27FC236}">
                <a16:creationId xmlns:a16="http://schemas.microsoft.com/office/drawing/2014/main" id="{D1535FB6-B7CE-4C0F-980A-D7B5CA01D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407" y="2355640"/>
            <a:ext cx="2095568" cy="157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4A2509-A8A6-43D1-ABB5-D63471C75040}"/>
              </a:ext>
            </a:extLst>
          </p:cNvPr>
          <p:cNvSpPr txBox="1"/>
          <p:nvPr/>
        </p:nvSpPr>
        <p:spPr>
          <a:xfrm>
            <a:off x="6959801" y="3908348"/>
            <a:ext cx="2194560" cy="446276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12x12mm Tactile Button Pack</a:t>
            </a:r>
          </a:p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https://www.adafruit.com/product/367</a:t>
            </a:r>
          </a:p>
        </p:txBody>
      </p:sp>
      <p:pic>
        <p:nvPicPr>
          <p:cNvPr id="1030" name="Picture 6" descr="Tactile Button Assortment">
            <a:extLst>
              <a:ext uri="{FF2B5EF4-FFF2-40B4-BE49-F238E27FC236}">
                <a16:creationId xmlns:a16="http://schemas.microsoft.com/office/drawing/2014/main" id="{016A9D31-4C15-4582-B41C-16FB2647D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940" y="2099467"/>
            <a:ext cx="2063620" cy="206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08203B-C73C-404E-95B3-8BFA3E0AF2E0}"/>
              </a:ext>
            </a:extLst>
          </p:cNvPr>
          <p:cNvSpPr txBox="1"/>
          <p:nvPr/>
        </p:nvSpPr>
        <p:spPr>
          <a:xfrm>
            <a:off x="4871889" y="3908348"/>
            <a:ext cx="2194560" cy="446276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Color Tactile Buttons 2</a:t>
            </a:r>
          </a:p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https://www.sparkfun.com/products/10302</a:t>
            </a:r>
          </a:p>
        </p:txBody>
      </p:sp>
      <p:pic>
        <p:nvPicPr>
          <p:cNvPr id="1032" name="Picture 8" descr="Multicolor Buttons - 4-pack">
            <a:extLst>
              <a:ext uri="{FF2B5EF4-FFF2-40B4-BE49-F238E27FC236}">
                <a16:creationId xmlns:a16="http://schemas.microsoft.com/office/drawing/2014/main" id="{BBE3F0BD-FBEB-4A4B-B777-70B94B3E9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552" y="2185685"/>
            <a:ext cx="1527934" cy="152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EA86C9-6914-48D9-8785-34CBB7A52FB5}"/>
              </a:ext>
            </a:extLst>
          </p:cNvPr>
          <p:cNvSpPr txBox="1"/>
          <p:nvPr/>
        </p:nvSpPr>
        <p:spPr>
          <a:xfrm>
            <a:off x="2972743" y="3908348"/>
            <a:ext cx="2194560" cy="446276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Color Tactile Buttons 1</a:t>
            </a:r>
          </a:p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https://www.sparkfun.com/products/14460</a:t>
            </a:r>
          </a:p>
        </p:txBody>
      </p:sp>
    </p:spTree>
    <p:extLst>
      <p:ext uri="{BB962C8B-B14F-4D97-AF65-F5344CB8AC3E}">
        <p14:creationId xmlns:p14="http://schemas.microsoft.com/office/powerpoint/2010/main" val="1210132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E92CFF-A683-4742-BE32-7823DB4FF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213" y="0"/>
            <a:ext cx="10019574" cy="6858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0E98A42-2FD4-5E41-831A-A83270F9CC25}"/>
              </a:ext>
            </a:extLst>
          </p:cNvPr>
          <p:cNvSpPr/>
          <p:nvPr/>
        </p:nvSpPr>
        <p:spPr>
          <a:xfrm>
            <a:off x="6312310" y="1179872"/>
            <a:ext cx="4424516" cy="36870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61078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tIns="45720" bIns="45720" rtlCol="0">
        <a:spAutoFit/>
      </a:bodyPr>
      <a:lstStyle>
        <a:defPPr>
          <a:defRPr sz="24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24056</TotalTime>
  <Words>1339</Words>
  <Application>Microsoft Office PowerPoint</Application>
  <PresentationFormat>Widescreen</PresentationFormat>
  <Paragraphs>137</Paragraphs>
  <Slides>35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8" baseType="lpstr">
      <vt:lpstr>Arial</vt:lpstr>
      <vt:lpstr>Bebas Neue</vt:lpstr>
      <vt:lpstr>Calibri</vt:lpstr>
      <vt:lpstr>Calibri Light</vt:lpstr>
      <vt:lpstr>Courier New</vt:lpstr>
      <vt:lpstr>Museo Sans 100</vt:lpstr>
      <vt:lpstr>Museo Slab 100</vt:lpstr>
      <vt:lpstr>Museo Slab 1000</vt:lpstr>
      <vt:lpstr>Oswald Light</vt:lpstr>
      <vt:lpstr>Segoe Condensed</vt:lpstr>
      <vt:lpstr>Segoe UI Light</vt:lpstr>
      <vt:lpstr>Times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LED 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LED On</vt:lpstr>
      <vt:lpstr>Screenshot tips on mac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86</cp:revision>
  <dcterms:created xsi:type="dcterms:W3CDTF">2020-03-15T22:35:34Z</dcterms:created>
  <dcterms:modified xsi:type="dcterms:W3CDTF">2021-03-24T13:46:55Z</dcterms:modified>
</cp:coreProperties>
</file>